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61" r:id="rId5"/>
    <p:sldId id="262" r:id="rId6"/>
    <p:sldId id="259" r:id="rId7"/>
    <p:sldId id="257"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24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lstStyle>
            <a:lvl1pPr>
              <a:defRPr/>
            </a:lvl1pPr>
          </a:lstStyle>
          <a:p>
            <a:pPr>
              <a:defRPr/>
            </a:pPr>
            <a:fld id="{54A91446-C38F-447E-8A19-C470D37519AD}" type="datetimeFigureOut">
              <a:rPr lang="en-US"/>
              <a:pPr>
                <a:defRPr/>
              </a:pPr>
              <a:t>2/23/2012</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4B4EAC1-9261-4A26-9B63-2894A126F60F}" type="slidenum">
              <a:rPr lang="en-US"/>
              <a:pPr>
                <a:defRPr/>
              </a:pPr>
              <a:t>‹#›</a:t>
            </a:fld>
            <a:endParaRPr lang="en-US" dirty="0"/>
          </a:p>
        </p:txBody>
      </p:sp>
    </p:spTree>
    <p:extLst>
      <p:ext uri="{BB962C8B-B14F-4D97-AF65-F5344CB8AC3E}">
        <p14:creationId xmlns:p14="http://schemas.microsoft.com/office/powerpoint/2010/main" val="122462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A45AEBB2-DA2B-440D-B527-B2EEEA956955}" type="datetimeFigureOut">
              <a:rPr lang="en-US"/>
              <a:pPr>
                <a:defRPr/>
              </a:pPr>
              <a:t>2/23/2012</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3B5BC7D-1CDA-4527-96AD-539A5CF6AC63}" type="slidenum">
              <a:rPr lang="en-US"/>
              <a:pPr>
                <a:defRPr/>
              </a:pPr>
              <a:t>‹#›</a:t>
            </a:fld>
            <a:endParaRPr lang="en-US" dirty="0"/>
          </a:p>
        </p:txBody>
      </p:sp>
    </p:spTree>
    <p:extLst>
      <p:ext uri="{BB962C8B-B14F-4D97-AF65-F5344CB8AC3E}">
        <p14:creationId xmlns:p14="http://schemas.microsoft.com/office/powerpoint/2010/main" val="420392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574CF958-7990-4AB3-91C5-184C43A71B1E}" type="datetimeFigureOut">
              <a:rPr lang="en-US"/>
              <a:pPr>
                <a:defRPr/>
              </a:pPr>
              <a:t>2/23/2012</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30CCFE4A-840A-437D-ADA0-B6E6E5EEFF20}" type="slidenum">
              <a:rPr lang="en-US"/>
              <a:pPr>
                <a:defRPr/>
              </a:pPr>
              <a:t>‹#›</a:t>
            </a:fld>
            <a:endParaRPr lang="en-US" dirty="0"/>
          </a:p>
        </p:txBody>
      </p:sp>
    </p:spTree>
    <p:extLst>
      <p:ext uri="{BB962C8B-B14F-4D97-AF65-F5344CB8AC3E}">
        <p14:creationId xmlns:p14="http://schemas.microsoft.com/office/powerpoint/2010/main" val="222072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0341FB97-CA9A-49E2-A0CB-ECB09A8A35FD}" type="datetimeFigureOut">
              <a:rPr lang="en-US"/>
              <a:pPr>
                <a:defRPr/>
              </a:pPr>
              <a:t>2/23/2012</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E1D678A-2E86-4086-AC0C-55B850703F6A}" type="slidenum">
              <a:rPr lang="en-US"/>
              <a:pPr>
                <a:defRPr/>
              </a:pPr>
              <a:t>‹#›</a:t>
            </a:fld>
            <a:endParaRPr lang="en-US" dirty="0"/>
          </a:p>
        </p:txBody>
      </p:sp>
    </p:spTree>
    <p:extLst>
      <p:ext uri="{BB962C8B-B14F-4D97-AF65-F5344CB8AC3E}">
        <p14:creationId xmlns:p14="http://schemas.microsoft.com/office/powerpoint/2010/main" val="229530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5B4F314-8769-4219-8BBA-DE0893FB7F29}" type="datetimeFigureOut">
              <a:rPr lang="en-US"/>
              <a:pPr>
                <a:defRPr/>
              </a:pPr>
              <a:t>2/23/2012</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511F185-AD59-4D31-BAD4-E64A85E3F990}" type="slidenum">
              <a:rPr lang="en-US"/>
              <a:pPr>
                <a:defRPr/>
              </a:pPr>
              <a:t>‹#›</a:t>
            </a:fld>
            <a:endParaRPr lang="en-US" dirty="0"/>
          </a:p>
        </p:txBody>
      </p:sp>
    </p:spTree>
    <p:extLst>
      <p:ext uri="{BB962C8B-B14F-4D97-AF65-F5344CB8AC3E}">
        <p14:creationId xmlns:p14="http://schemas.microsoft.com/office/powerpoint/2010/main" val="424822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pPr>
              <a:defRPr/>
            </a:pPr>
            <a:fld id="{5A966475-269D-463D-B2A1-AD8AF1D3F85F}" type="datetimeFigureOut">
              <a:rPr lang="en-US"/>
              <a:pPr>
                <a:defRPr/>
              </a:pPr>
              <a:t>2/23/2012</a:t>
            </a:fld>
            <a:endParaRPr lang="en-US" dirty="0"/>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86478141-9761-4813-8F4C-3DC2AE598309}" type="slidenum">
              <a:rPr lang="en-US"/>
              <a:pPr>
                <a:defRPr/>
              </a:pPr>
              <a:t>‹#›</a:t>
            </a:fld>
            <a:endParaRPr lang="en-US" dirty="0"/>
          </a:p>
        </p:txBody>
      </p:sp>
    </p:spTree>
    <p:extLst>
      <p:ext uri="{BB962C8B-B14F-4D97-AF65-F5344CB8AC3E}">
        <p14:creationId xmlns:p14="http://schemas.microsoft.com/office/powerpoint/2010/main" val="196448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Espace réservé de la date 3"/>
          <p:cNvSpPr>
            <a:spLocks noGrp="1"/>
          </p:cNvSpPr>
          <p:nvPr>
            <p:ph type="dt" sz="half" idx="10"/>
          </p:nvPr>
        </p:nvSpPr>
        <p:spPr/>
        <p:txBody>
          <a:bodyPr/>
          <a:lstStyle>
            <a:lvl1pPr>
              <a:defRPr/>
            </a:lvl1pPr>
          </a:lstStyle>
          <a:p>
            <a:pPr>
              <a:defRPr/>
            </a:pPr>
            <a:fld id="{D93951C6-3CD0-4D66-BB2A-CADA31459D55}" type="datetimeFigureOut">
              <a:rPr lang="en-US"/>
              <a:pPr>
                <a:defRPr/>
              </a:pPr>
              <a:t>2/23/2012</a:t>
            </a:fld>
            <a:endParaRPr lang="en-US" dirty="0"/>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14BD9E25-831C-4040-B41B-82EC41411D68}" type="slidenum">
              <a:rPr lang="en-US"/>
              <a:pPr>
                <a:defRPr/>
              </a:pPr>
              <a:t>‹#›</a:t>
            </a:fld>
            <a:endParaRPr lang="en-US" dirty="0"/>
          </a:p>
        </p:txBody>
      </p:sp>
    </p:spTree>
    <p:extLst>
      <p:ext uri="{BB962C8B-B14F-4D97-AF65-F5344CB8AC3E}">
        <p14:creationId xmlns:p14="http://schemas.microsoft.com/office/powerpoint/2010/main" val="197549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e la date 3"/>
          <p:cNvSpPr>
            <a:spLocks noGrp="1"/>
          </p:cNvSpPr>
          <p:nvPr>
            <p:ph type="dt" sz="half" idx="10"/>
          </p:nvPr>
        </p:nvSpPr>
        <p:spPr/>
        <p:txBody>
          <a:bodyPr/>
          <a:lstStyle>
            <a:lvl1pPr>
              <a:defRPr/>
            </a:lvl1pPr>
          </a:lstStyle>
          <a:p>
            <a:pPr>
              <a:defRPr/>
            </a:pPr>
            <a:fld id="{B5D1222C-1B53-4371-A91D-FCFC010EA7F6}" type="datetimeFigureOut">
              <a:rPr lang="en-US"/>
              <a:pPr>
                <a:defRPr/>
              </a:pPr>
              <a:t>2/23/2012</a:t>
            </a:fld>
            <a:endParaRPr lang="en-US" dirty="0"/>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5EA117EC-5572-45A2-8ADD-55F5F8C87B37}" type="slidenum">
              <a:rPr lang="en-US"/>
              <a:pPr>
                <a:defRPr/>
              </a:pPr>
              <a:t>‹#›</a:t>
            </a:fld>
            <a:endParaRPr lang="en-US" dirty="0"/>
          </a:p>
        </p:txBody>
      </p:sp>
    </p:spTree>
    <p:extLst>
      <p:ext uri="{BB962C8B-B14F-4D97-AF65-F5344CB8AC3E}">
        <p14:creationId xmlns:p14="http://schemas.microsoft.com/office/powerpoint/2010/main" val="389108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03B67BA-8EBA-4A56-854E-AA8ABC4A91D2}" type="datetimeFigureOut">
              <a:rPr lang="en-US"/>
              <a:pPr>
                <a:defRPr/>
              </a:pPr>
              <a:t>2/23/2012</a:t>
            </a:fld>
            <a:endParaRPr lang="en-US" dirty="0"/>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5ADAE5EB-C835-434B-89DF-84821CE18AB5}" type="slidenum">
              <a:rPr lang="en-US"/>
              <a:pPr>
                <a:defRPr/>
              </a:pPr>
              <a:t>‹#›</a:t>
            </a:fld>
            <a:endParaRPr lang="en-US" dirty="0"/>
          </a:p>
        </p:txBody>
      </p:sp>
    </p:spTree>
    <p:extLst>
      <p:ext uri="{BB962C8B-B14F-4D97-AF65-F5344CB8AC3E}">
        <p14:creationId xmlns:p14="http://schemas.microsoft.com/office/powerpoint/2010/main" val="116163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723516A9-33C0-4D73-A0CA-C8D6805C3A56}" type="datetimeFigureOut">
              <a:rPr lang="en-US"/>
              <a:pPr>
                <a:defRPr/>
              </a:pPr>
              <a:t>2/23/2012</a:t>
            </a:fld>
            <a:endParaRPr lang="en-US" dirty="0"/>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6D6042B0-893A-4022-BF24-83B2DB2E22FF}" type="slidenum">
              <a:rPr lang="en-US"/>
              <a:pPr>
                <a:defRPr/>
              </a:pPr>
              <a:t>‹#›</a:t>
            </a:fld>
            <a:endParaRPr lang="en-US" dirty="0"/>
          </a:p>
        </p:txBody>
      </p:sp>
    </p:spTree>
    <p:extLst>
      <p:ext uri="{BB962C8B-B14F-4D97-AF65-F5344CB8AC3E}">
        <p14:creationId xmlns:p14="http://schemas.microsoft.com/office/powerpoint/2010/main" val="248970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98A8B1A-7FED-4288-9A12-12BC6303D714}" type="datetimeFigureOut">
              <a:rPr lang="en-US"/>
              <a:pPr>
                <a:defRPr/>
              </a:pPr>
              <a:t>2/23/2012</a:t>
            </a:fld>
            <a:endParaRPr lang="en-US" dirty="0"/>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B39E4220-C52F-4D58-B896-A3FBE697D4AF}" type="slidenum">
              <a:rPr lang="en-US"/>
              <a:pPr>
                <a:defRPr/>
              </a:pPr>
              <a:t>‹#›</a:t>
            </a:fld>
            <a:endParaRPr lang="en-US" dirty="0"/>
          </a:p>
        </p:txBody>
      </p:sp>
    </p:spTree>
    <p:extLst>
      <p:ext uri="{BB962C8B-B14F-4D97-AF65-F5344CB8AC3E}">
        <p14:creationId xmlns:p14="http://schemas.microsoft.com/office/powerpoint/2010/main" val="381145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DE3A678-E0EB-4035-BD6B-6E3ED9477697}" type="datetimeFigureOut">
              <a:rPr lang="en-US"/>
              <a:pPr>
                <a:defRPr/>
              </a:pPr>
              <a:t>2/23/2012</a:t>
            </a:fld>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BEC9F3B-3127-42B5-8BCE-9370D79B1C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nvo.lv/" TargetMode="External"/><Relationship Id="rId5" Type="http://schemas.openxmlformats.org/officeDocument/2006/relationships/hyperlink" Target="mailto:inta@nvo.lv" TargetMode="External"/><Relationship Id="rId4" Type="http://schemas.openxmlformats.org/officeDocument/2006/relationships/hyperlink" Target="mailto:alianse@nvo.l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79512" y="4149080"/>
            <a:ext cx="8784976" cy="1137295"/>
          </a:xfrm>
        </p:spPr>
        <p:txBody>
          <a:bodyPr/>
          <a:lstStyle/>
          <a:p>
            <a:r>
              <a:rPr lang="lv-LV" sz="4200" dirty="0" smtClean="0">
                <a:solidFill>
                  <a:schemeClr val="bg1"/>
                </a:solidFill>
                <a:latin typeface="Arial" pitchFamily="34" charset="0"/>
                <a:cs typeface="Arial" pitchFamily="34" charset="0"/>
              </a:rPr>
              <a:t>Sabiedriskais labums kā NVO prece</a:t>
            </a:r>
            <a:endParaRPr lang="en-US" sz="4200" dirty="0" smtClean="0">
              <a:solidFill>
                <a:schemeClr val="bg1"/>
              </a:solidFill>
              <a:latin typeface="Arial" pitchFamily="34" charset="0"/>
              <a:cs typeface="Arial" pitchFamily="34" charset="0"/>
            </a:endParaRPr>
          </a:p>
        </p:txBody>
      </p:sp>
      <p:sp>
        <p:nvSpPr>
          <p:cNvPr id="2051" name="Sous-titre 2"/>
          <p:cNvSpPr>
            <a:spLocks noGrp="1"/>
          </p:cNvSpPr>
          <p:nvPr>
            <p:ph type="subTitle" idx="1"/>
          </p:nvPr>
        </p:nvSpPr>
        <p:spPr>
          <a:xfrm>
            <a:off x="1475656" y="5390071"/>
            <a:ext cx="6400800" cy="614362"/>
          </a:xfrm>
        </p:spPr>
        <p:txBody>
          <a:bodyPr/>
          <a:lstStyle/>
          <a:p>
            <a:r>
              <a:rPr lang="lv-LV" sz="2800" dirty="0" smtClean="0">
                <a:solidFill>
                  <a:schemeClr val="bg1"/>
                </a:solidFill>
              </a:rPr>
              <a:t>Latvijas Pilsoniskā alianse</a:t>
            </a:r>
            <a:endParaRPr lang="en-US" sz="2800" dirty="0" smtClean="0">
              <a:solidFill>
                <a:schemeClr val="bg1"/>
              </a:solidFill>
            </a:endParaRPr>
          </a:p>
        </p:txBody>
      </p:sp>
      <p:pic>
        <p:nvPicPr>
          <p:cNvPr id="4" name="Picture 7" descr="Logo_Final_50.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085184"/>
            <a:ext cx="129597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7704" y="260648"/>
            <a:ext cx="7067128" cy="1143000"/>
          </a:xfrm>
        </p:spPr>
        <p:txBody>
          <a:bodyPr/>
          <a:lstStyle/>
          <a:p>
            <a:r>
              <a:rPr lang="lv-LV" b="1" dirty="0" smtClean="0">
                <a:latin typeface="Arial" pitchFamily="34" charset="0"/>
                <a:cs typeface="Arial" pitchFamily="34" charset="0"/>
              </a:rPr>
              <a:t>Pārstāvniecības interešu aizstāvība</a:t>
            </a:r>
            <a:endParaRPr lang="lv-LV" b="1" dirty="0">
              <a:latin typeface="Arial" pitchFamily="34" charset="0"/>
              <a:cs typeface="Arial" pitchFamily="34" charset="0"/>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621975"/>
            <a:ext cx="2564505" cy="17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1621975"/>
            <a:ext cx="2598237" cy="17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1719" y="3332481"/>
            <a:ext cx="2448272" cy="369332"/>
          </a:xfrm>
          <a:prstGeom prst="rect">
            <a:avLst/>
          </a:prstGeom>
          <a:noFill/>
        </p:spPr>
        <p:txBody>
          <a:bodyPr wrap="square" rtlCol="0">
            <a:spAutoFit/>
          </a:bodyPr>
          <a:lstStyle/>
          <a:p>
            <a:r>
              <a:rPr lang="lv-LV" dirty="0" smtClean="0"/>
              <a:t>Saeima</a:t>
            </a:r>
            <a:endParaRPr lang="lv-LV" dirty="0"/>
          </a:p>
        </p:txBody>
      </p:sp>
      <p:sp>
        <p:nvSpPr>
          <p:cNvPr id="7" name="TextBox 6"/>
          <p:cNvSpPr txBox="1"/>
          <p:nvPr/>
        </p:nvSpPr>
        <p:spPr>
          <a:xfrm>
            <a:off x="5559285" y="3332481"/>
            <a:ext cx="2448272" cy="369332"/>
          </a:xfrm>
          <a:prstGeom prst="rect">
            <a:avLst/>
          </a:prstGeom>
          <a:noFill/>
        </p:spPr>
        <p:txBody>
          <a:bodyPr wrap="square" rtlCol="0">
            <a:spAutoFit/>
          </a:bodyPr>
          <a:lstStyle/>
          <a:p>
            <a:r>
              <a:rPr lang="lv-LV" dirty="0" smtClean="0"/>
              <a:t>Ministru Kabinets</a:t>
            </a:r>
            <a:endParaRPr lang="lv-LV" dirty="0"/>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699266"/>
            <a:ext cx="2736304" cy="117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627" y="4875397"/>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0" y="4635466"/>
            <a:ext cx="2016225" cy="206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descr="Logo_Final_50.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4057" y="3651261"/>
            <a:ext cx="129597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1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611560" y="2636912"/>
            <a:ext cx="8208912" cy="1143000"/>
          </a:xfrm>
        </p:spPr>
        <p:txBody>
          <a:bodyPr rtlCol="0">
            <a:noAutofit/>
          </a:bodyPr>
          <a:lstStyle/>
          <a:p>
            <a:pPr fontAlgn="auto">
              <a:spcAft>
                <a:spcPts val="0"/>
              </a:spcAft>
              <a:defRPr/>
            </a:pPr>
            <a:r>
              <a:rPr lang="lv-LV" sz="6000" b="1" dirty="0" smtClean="0">
                <a:solidFill>
                  <a:schemeClr val="tx1">
                    <a:lumMod val="85000"/>
                    <a:lumOff val="15000"/>
                  </a:schemeClr>
                </a:solidFill>
                <a:latin typeface="Arial" pitchFamily="34" charset="0"/>
                <a:cs typeface="Arial" pitchFamily="34" charset="0"/>
              </a:rPr>
              <a:t>Sadarbība pašvaldībā</a:t>
            </a:r>
            <a:endParaRPr lang="en-US" sz="6000" b="1" dirty="0" smtClean="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2703872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331641" y="188640"/>
            <a:ext cx="6919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lv-LV" b="1" dirty="0" smtClean="0">
                <a:solidFill>
                  <a:schemeClr val="bg1"/>
                </a:solidFill>
                <a:latin typeface="Arial" pitchFamily="34" charset="0"/>
                <a:cs typeface="Arial" pitchFamily="34" charset="0"/>
              </a:rPr>
              <a:t>Sadarbības instrumenti</a:t>
            </a:r>
            <a:endParaRPr lang="en-US" b="1" dirty="0" smtClean="0">
              <a:solidFill>
                <a:schemeClr val="bg1"/>
              </a:solidFill>
              <a:latin typeface="Arial" pitchFamily="34" charset="0"/>
              <a:cs typeface="Arial" pitchFamily="34" charset="0"/>
            </a:endParaRPr>
          </a:p>
        </p:txBody>
      </p:sp>
      <p:sp>
        <p:nvSpPr>
          <p:cNvPr id="6" name="Content Placeholder 2"/>
          <p:cNvSpPr>
            <a:spLocks noGrp="1"/>
          </p:cNvSpPr>
          <p:nvPr>
            <p:ph idx="1"/>
          </p:nvPr>
        </p:nvSpPr>
        <p:spPr>
          <a:xfrm>
            <a:off x="251520" y="1844824"/>
            <a:ext cx="8568952" cy="4536504"/>
          </a:xfrm>
        </p:spPr>
        <p:txBody>
          <a:bodyPr/>
          <a:lstStyle/>
          <a:p>
            <a:pPr marL="0" indent="0">
              <a:lnSpc>
                <a:spcPct val="114000"/>
              </a:lnSpc>
              <a:spcBef>
                <a:spcPts val="0"/>
              </a:spcBef>
              <a:spcAft>
                <a:spcPts val="0"/>
              </a:spcAft>
              <a:buNone/>
              <a:defRPr/>
            </a:pPr>
            <a:r>
              <a:rPr lang="lv-LV" sz="1800" b="1" dirty="0" smtClean="0">
                <a:latin typeface="Arial" pitchFamily="34" charset="0"/>
                <a:cs typeface="Arial" pitchFamily="34" charset="0"/>
              </a:rPr>
              <a:t>Valsts pārvaldes iekārtas likums </a:t>
            </a:r>
            <a:r>
              <a:rPr lang="lv-LV" sz="1800" dirty="0" smtClean="0">
                <a:latin typeface="Arial" pitchFamily="34" charset="0"/>
                <a:cs typeface="Arial" pitchFamily="34" charset="0"/>
              </a:rPr>
              <a:t>- iestāde savā darbībā iesaista sabiedrības pārstāvjus, iekļaujot viņus darba grupās, konsultatīvajās padomēs vai lūdzot sniegt atzinumus.</a:t>
            </a:r>
          </a:p>
          <a:p>
            <a:pPr marL="0" indent="0">
              <a:lnSpc>
                <a:spcPct val="114000"/>
              </a:lnSpc>
              <a:spcBef>
                <a:spcPts val="0"/>
              </a:spcBef>
              <a:spcAft>
                <a:spcPts val="0"/>
              </a:spcAft>
              <a:buNone/>
              <a:defRPr/>
            </a:pPr>
            <a:endParaRPr lang="lv-LV" sz="800" dirty="0" smtClean="0">
              <a:latin typeface="Arial" pitchFamily="34" charset="0"/>
              <a:cs typeface="Arial" pitchFamily="34" charset="0"/>
            </a:endParaRPr>
          </a:p>
          <a:p>
            <a:pPr marL="0" indent="0" algn="just">
              <a:spcBef>
                <a:spcPts val="0"/>
              </a:spcBef>
              <a:spcAft>
                <a:spcPts val="0"/>
              </a:spcAft>
              <a:buNone/>
              <a:defRPr/>
            </a:pPr>
            <a:r>
              <a:rPr lang="lv-LV" sz="1800" b="1" dirty="0" smtClean="0">
                <a:latin typeface="Arial" pitchFamily="34" charset="0"/>
                <a:cs typeface="Arial" pitchFamily="34" charset="0"/>
              </a:rPr>
              <a:t>Likums par pašvaldībām </a:t>
            </a:r>
            <a:r>
              <a:rPr lang="lv-LV" sz="1800" dirty="0" smtClean="0">
                <a:latin typeface="Arial" pitchFamily="34" charset="0"/>
                <a:cs typeface="Arial" pitchFamily="34" charset="0"/>
              </a:rPr>
              <a:t>-</a:t>
            </a:r>
            <a:r>
              <a:rPr lang="lv-LV" sz="1800" b="1" dirty="0" smtClean="0">
                <a:latin typeface="Arial" pitchFamily="34" charset="0"/>
                <a:cs typeface="Arial" pitchFamily="34" charset="0"/>
              </a:rPr>
              <a:t> </a:t>
            </a:r>
            <a:r>
              <a:rPr lang="lv-LV" sz="1800" dirty="0" smtClean="0">
                <a:latin typeface="Arial" pitchFamily="34" charset="0"/>
                <a:cs typeface="Arial" pitchFamily="34" charset="0"/>
              </a:rPr>
              <a:t>vietējā </a:t>
            </a:r>
            <a:r>
              <a:rPr lang="lv-LV" sz="1800" dirty="0">
                <a:latin typeface="Arial" pitchFamily="34" charset="0"/>
                <a:cs typeface="Arial" pitchFamily="34" charset="0"/>
              </a:rPr>
              <a:t>pašvaldība ir vietējā pārvalde, kas (...) nodrošina likumos noteikto funkciju, kā arī šajā likumā paredzētajā kārtībā Ministru kabineta doto uzdevumu un pašvaldības brīvprātīgo iniciatīvu izpildi, ievērojot valsts un attiecīgās administratīvās teritorijas </a:t>
            </a:r>
            <a:r>
              <a:rPr lang="lv-LV" sz="1800" b="1" dirty="0">
                <a:latin typeface="Arial" pitchFamily="34" charset="0"/>
                <a:cs typeface="Arial" pitchFamily="34" charset="0"/>
              </a:rPr>
              <a:t>iedzīvotāju </a:t>
            </a:r>
            <a:r>
              <a:rPr lang="lv-LV" sz="1800" b="1" dirty="0" smtClean="0">
                <a:latin typeface="Arial" pitchFamily="34" charset="0"/>
                <a:cs typeface="Arial" pitchFamily="34" charset="0"/>
              </a:rPr>
              <a:t>intereses</a:t>
            </a:r>
            <a:r>
              <a:rPr lang="lv-LV" sz="1600" dirty="0" smtClean="0">
                <a:latin typeface="Arial" pitchFamily="34" charset="0"/>
                <a:cs typeface="Arial" pitchFamily="34" charset="0"/>
              </a:rPr>
              <a:t>.</a:t>
            </a:r>
          </a:p>
          <a:p>
            <a:pPr marL="0" indent="0" algn="just">
              <a:spcBef>
                <a:spcPts val="0"/>
              </a:spcBef>
              <a:spcAft>
                <a:spcPts val="0"/>
              </a:spcAft>
              <a:buNone/>
              <a:defRPr/>
            </a:pPr>
            <a:endParaRPr lang="lv-LV" sz="800" dirty="0" smtClean="0">
              <a:latin typeface="Arial" pitchFamily="34" charset="0"/>
              <a:cs typeface="Arial" pitchFamily="34" charset="0"/>
            </a:endParaRPr>
          </a:p>
          <a:p>
            <a:pPr marL="0" indent="0" algn="just">
              <a:spcBef>
                <a:spcPts val="0"/>
              </a:spcBef>
              <a:spcAft>
                <a:spcPts val="0"/>
              </a:spcAft>
              <a:buNone/>
              <a:defRPr/>
            </a:pPr>
            <a:r>
              <a:rPr lang="lv-LV" sz="1800" b="1" dirty="0" smtClean="0">
                <a:latin typeface="Arial" pitchFamily="34" charset="0"/>
                <a:cs typeface="Arial" pitchFamily="34" charset="0"/>
              </a:rPr>
              <a:t>Attīstības </a:t>
            </a:r>
            <a:r>
              <a:rPr lang="lv-LV" sz="1800" b="1" dirty="0">
                <a:latin typeface="Arial" pitchFamily="34" charset="0"/>
                <a:cs typeface="Arial" pitchFamily="34" charset="0"/>
              </a:rPr>
              <a:t>plānošanas sistēmas </a:t>
            </a:r>
            <a:r>
              <a:rPr lang="lv-LV" sz="1800" b="1" dirty="0" smtClean="0">
                <a:latin typeface="Arial" pitchFamily="34" charset="0"/>
                <a:cs typeface="Arial" pitchFamily="34" charset="0"/>
              </a:rPr>
              <a:t>likums </a:t>
            </a:r>
            <a:r>
              <a:rPr lang="lv-LV" sz="1800" dirty="0" smtClean="0">
                <a:latin typeface="Arial" pitchFamily="34" charset="0"/>
                <a:cs typeface="Arial" pitchFamily="34" charset="0"/>
              </a:rPr>
              <a:t>-</a:t>
            </a:r>
            <a:r>
              <a:rPr lang="lv-LV" sz="1800" b="1" dirty="0" smtClean="0">
                <a:latin typeface="Arial" pitchFamily="34" charset="0"/>
                <a:cs typeface="Arial" pitchFamily="34" charset="0"/>
              </a:rPr>
              <a:t> </a:t>
            </a:r>
            <a:r>
              <a:rPr lang="lv-LV" sz="1800" dirty="0" smtClean="0">
                <a:latin typeface="Arial" pitchFamily="34" charset="0"/>
                <a:cs typeface="Arial" pitchFamily="34" charset="0"/>
              </a:rPr>
              <a:t>attīstības </a:t>
            </a:r>
            <a:r>
              <a:rPr lang="lv-LV" sz="1800" dirty="0">
                <a:latin typeface="Arial" pitchFamily="34" charset="0"/>
                <a:cs typeface="Arial" pitchFamily="34" charset="0"/>
              </a:rPr>
              <a:t>plānošana ir principu, mērķu un to sasniegšanai nepieciešamās rīcības izstrāde nolūkā īstenot politiski noteiktas prioritātes un nodrošināt sabiedrības un teritorijas attīstību. </a:t>
            </a:r>
            <a:endParaRPr lang="lv-LV" sz="1800" dirty="0" smtClean="0">
              <a:latin typeface="Arial" pitchFamily="34" charset="0"/>
              <a:cs typeface="Arial" pitchFamily="34" charset="0"/>
            </a:endParaRPr>
          </a:p>
          <a:p>
            <a:pPr marL="0" indent="0" algn="just">
              <a:spcBef>
                <a:spcPts val="0"/>
              </a:spcBef>
              <a:spcAft>
                <a:spcPts val="0"/>
              </a:spcAft>
              <a:buNone/>
              <a:defRPr/>
            </a:pPr>
            <a:r>
              <a:rPr lang="lv-LV" sz="1600" b="1" dirty="0" smtClean="0">
                <a:latin typeface="Arial" pitchFamily="34" charset="0"/>
                <a:cs typeface="Arial" pitchFamily="34" charset="0"/>
              </a:rPr>
              <a:t>...</a:t>
            </a:r>
          </a:p>
          <a:p>
            <a:pPr marL="0" indent="0" algn="just">
              <a:spcBef>
                <a:spcPts val="0"/>
              </a:spcBef>
              <a:spcAft>
                <a:spcPts val="0"/>
              </a:spcAft>
              <a:buNone/>
              <a:defRPr/>
            </a:pPr>
            <a:r>
              <a:rPr lang="lv-LV" sz="1600" b="1" dirty="0" smtClean="0">
                <a:latin typeface="Arial" pitchFamily="34" charset="0"/>
                <a:cs typeface="Arial" pitchFamily="34" charset="0"/>
              </a:rPr>
              <a:t>Ministru </a:t>
            </a:r>
            <a:r>
              <a:rPr lang="lv-LV" sz="1600" b="1" dirty="0">
                <a:latin typeface="Arial" pitchFamily="34" charset="0"/>
                <a:cs typeface="Arial" pitchFamily="34" charset="0"/>
              </a:rPr>
              <a:t>kabineta kārtības </a:t>
            </a:r>
            <a:r>
              <a:rPr lang="lv-LV" sz="1600" b="1" dirty="0" smtClean="0">
                <a:latin typeface="Arial" pitchFamily="34" charset="0"/>
                <a:cs typeface="Arial" pitchFamily="34" charset="0"/>
              </a:rPr>
              <a:t>rullis.</a:t>
            </a:r>
          </a:p>
          <a:p>
            <a:pPr marL="0" indent="0" algn="just">
              <a:spcBef>
                <a:spcPts val="0"/>
              </a:spcBef>
              <a:spcAft>
                <a:spcPts val="0"/>
              </a:spcAft>
              <a:buNone/>
              <a:defRPr/>
            </a:pPr>
            <a:r>
              <a:rPr lang="lv-LV" sz="1600" dirty="0">
                <a:latin typeface="Arial" pitchFamily="34" charset="0"/>
                <a:cs typeface="Arial" pitchFamily="34" charset="0"/>
              </a:rPr>
              <a:t>Ministru kabineta noteikumi </a:t>
            </a:r>
            <a:r>
              <a:rPr lang="lv-LV" sz="1600" b="1" dirty="0">
                <a:latin typeface="Arial" pitchFamily="34" charset="0"/>
                <a:cs typeface="Arial" pitchFamily="34" charset="0"/>
              </a:rPr>
              <a:t>„Kārtība, kādā iestādes ievieto internetā informāciju</a:t>
            </a:r>
            <a:r>
              <a:rPr lang="lv-LV" sz="1600" b="1" dirty="0" smtClean="0">
                <a:latin typeface="Arial" pitchFamily="34" charset="0"/>
                <a:cs typeface="Arial" pitchFamily="34" charset="0"/>
              </a:rPr>
              <a:t>”.</a:t>
            </a:r>
            <a:endParaRPr lang="lv-LV" sz="1600" dirty="0">
              <a:latin typeface="Arial" pitchFamily="34" charset="0"/>
              <a:cs typeface="Arial" pitchFamily="34" charset="0"/>
            </a:endParaRPr>
          </a:p>
          <a:p>
            <a:pPr marL="0" indent="0" algn="just">
              <a:spcBef>
                <a:spcPts val="0"/>
              </a:spcBef>
              <a:spcAft>
                <a:spcPts val="0"/>
              </a:spcAft>
              <a:buNone/>
              <a:defRPr/>
            </a:pPr>
            <a:r>
              <a:rPr lang="lv-LV" sz="1600" dirty="0">
                <a:latin typeface="Arial" pitchFamily="34" charset="0"/>
                <a:cs typeface="Arial" pitchFamily="34" charset="0"/>
              </a:rPr>
              <a:t>Ministru kabineta noteikumi </a:t>
            </a:r>
            <a:r>
              <a:rPr lang="lv-LV" sz="1600" b="1" dirty="0">
                <a:latin typeface="Arial" pitchFamily="34" charset="0"/>
                <a:cs typeface="Arial" pitchFamily="34" charset="0"/>
              </a:rPr>
              <a:t>„Sabiedrības līdzdalības kārtība attīstības plānošanas procesā</a:t>
            </a:r>
            <a:r>
              <a:rPr lang="lv-LV" sz="1600" b="1" dirty="0" smtClean="0">
                <a:latin typeface="Arial" pitchFamily="34" charset="0"/>
                <a:cs typeface="Arial" pitchFamily="34" charset="0"/>
              </a:rPr>
              <a:t>”.</a:t>
            </a:r>
            <a:endParaRPr lang="lv-LV" sz="2000" dirty="0"/>
          </a:p>
          <a:p>
            <a:pPr marL="0" indent="0" algn="just">
              <a:spcBef>
                <a:spcPts val="0"/>
              </a:spcBef>
              <a:spcAft>
                <a:spcPts val="0"/>
              </a:spcAft>
              <a:buNone/>
              <a:defRPr/>
            </a:pPr>
            <a:endParaRPr lang="lv-LV" sz="2000" dirty="0"/>
          </a:p>
          <a:p>
            <a:pPr marL="0" indent="0" algn="just">
              <a:spcBef>
                <a:spcPts val="0"/>
              </a:spcBef>
              <a:spcAft>
                <a:spcPts val="0"/>
              </a:spcAft>
              <a:buNone/>
              <a:defRPr/>
            </a:pPr>
            <a:endParaRPr lang="lv-LV" sz="2000" dirty="0" smtClean="0">
              <a:latin typeface="Arial" pitchFamily="34" charset="0"/>
              <a:cs typeface="Arial" pitchFamily="34" charset="0"/>
            </a:endParaRPr>
          </a:p>
          <a:p>
            <a:pPr marL="0" indent="0" algn="just">
              <a:spcBef>
                <a:spcPts val="0"/>
              </a:spcBef>
              <a:buNone/>
              <a:defRPr/>
            </a:pPr>
            <a:endParaRPr lang="lv-LV" sz="2000" b="1" dirty="0" smtClean="0">
              <a:latin typeface="Arial" pitchFamily="34" charset="0"/>
              <a:cs typeface="Arial" pitchFamily="34" charset="0"/>
            </a:endParaRPr>
          </a:p>
          <a:p>
            <a:pPr marL="0" indent="0" algn="just">
              <a:spcBef>
                <a:spcPts val="0"/>
              </a:spcBef>
              <a:spcAft>
                <a:spcPts val="1000"/>
              </a:spcAft>
              <a:buFont typeface="Arial" charset="0"/>
              <a:buNone/>
              <a:defRPr/>
            </a:pPr>
            <a:endParaRPr lang="lv-LV" sz="2000" dirty="0" smtClean="0">
              <a:latin typeface="Arial" pitchFamily="34" charset="0"/>
              <a:cs typeface="Arial" pitchFamily="34" charset="0"/>
            </a:endParaRPr>
          </a:p>
          <a:p>
            <a:pPr marL="0" indent="0" algn="just">
              <a:spcBef>
                <a:spcPts val="0"/>
              </a:spcBef>
              <a:spcAft>
                <a:spcPts val="1000"/>
              </a:spcAft>
              <a:buFont typeface="Arial" charset="0"/>
              <a:buNone/>
              <a:defRPr/>
            </a:pPr>
            <a:endParaRPr lang="lv-LV" sz="2400" dirty="0" smtClean="0">
              <a:latin typeface="Arial" pitchFamily="34" charset="0"/>
              <a:cs typeface="Arial" pitchFamily="34" charset="0"/>
            </a:endParaRPr>
          </a:p>
          <a:p>
            <a:pPr>
              <a:defRPr/>
            </a:pPr>
            <a:endParaRPr lang="lv-LV" sz="2000" dirty="0"/>
          </a:p>
          <a:p>
            <a:pPr marL="0" indent="0">
              <a:buFont typeface="Arial" charset="0"/>
              <a:buNone/>
              <a:defRPr/>
            </a:pPr>
            <a:endParaRPr lang="lv-LV" sz="2000" dirty="0" smtClean="0"/>
          </a:p>
          <a:p>
            <a:pPr marL="0" indent="0">
              <a:buFont typeface="Arial" charset="0"/>
              <a:buNone/>
              <a:defRPr/>
            </a:pPr>
            <a:endParaRPr lang="lv-LV" sz="2800" b="1" dirty="0" smtClean="0"/>
          </a:p>
          <a:p>
            <a:pPr marL="0" indent="0">
              <a:buFont typeface="Arial" charset="0"/>
              <a:buNone/>
              <a:defRPr/>
            </a:pPr>
            <a:endParaRPr lang="lv-LV" sz="2000" dirty="0" smtClean="0"/>
          </a:p>
        </p:txBody>
      </p:sp>
    </p:spTree>
    <p:extLst>
      <p:ext uri="{BB962C8B-B14F-4D97-AF65-F5344CB8AC3E}">
        <p14:creationId xmlns:p14="http://schemas.microsoft.com/office/powerpoint/2010/main" val="53267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331641" y="188640"/>
            <a:ext cx="6919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lv-LV" b="1" dirty="0" smtClean="0">
                <a:solidFill>
                  <a:schemeClr val="bg1"/>
                </a:solidFill>
                <a:latin typeface="Arial" pitchFamily="34" charset="0"/>
                <a:cs typeface="Arial" pitchFamily="34" charset="0"/>
              </a:rPr>
              <a:t>Sadarbības instrumenti</a:t>
            </a:r>
            <a:endParaRPr lang="en-US" b="1" dirty="0" smtClean="0">
              <a:solidFill>
                <a:schemeClr val="bg1"/>
              </a:solidFill>
              <a:latin typeface="Arial" pitchFamily="34" charset="0"/>
              <a:cs typeface="Arial" pitchFamily="34" charset="0"/>
            </a:endParaRPr>
          </a:p>
        </p:txBody>
      </p:sp>
      <p:sp>
        <p:nvSpPr>
          <p:cNvPr id="6" name="Content Placeholder 2"/>
          <p:cNvSpPr>
            <a:spLocks noGrp="1"/>
          </p:cNvSpPr>
          <p:nvPr>
            <p:ph idx="1"/>
          </p:nvPr>
        </p:nvSpPr>
        <p:spPr>
          <a:xfrm>
            <a:off x="107504" y="1988840"/>
            <a:ext cx="8568952" cy="4536504"/>
          </a:xfrm>
        </p:spPr>
        <p:txBody>
          <a:bodyPr/>
          <a:lstStyle/>
          <a:p>
            <a:pPr marL="0" indent="0">
              <a:lnSpc>
                <a:spcPct val="114000"/>
              </a:lnSpc>
              <a:spcBef>
                <a:spcPts val="0"/>
              </a:spcBef>
              <a:spcAft>
                <a:spcPts val="0"/>
              </a:spcAft>
              <a:buNone/>
              <a:defRPr/>
            </a:pPr>
            <a:r>
              <a:rPr lang="lv-LV" sz="1800" b="1" dirty="0" smtClean="0">
                <a:solidFill>
                  <a:schemeClr val="bg1">
                    <a:lumMod val="85000"/>
                  </a:schemeClr>
                </a:solidFill>
                <a:latin typeface="Arial" pitchFamily="34" charset="0"/>
                <a:cs typeface="Arial" pitchFamily="34" charset="0"/>
              </a:rPr>
              <a:t>Valsts pārvaldes iekārtas likums </a:t>
            </a:r>
            <a:r>
              <a:rPr lang="lv-LV" sz="1800" dirty="0" smtClean="0">
                <a:solidFill>
                  <a:schemeClr val="bg1">
                    <a:lumMod val="85000"/>
                  </a:schemeClr>
                </a:solidFill>
                <a:latin typeface="Arial" pitchFamily="34" charset="0"/>
                <a:cs typeface="Arial" pitchFamily="34" charset="0"/>
              </a:rPr>
              <a:t>- iestāde savā darbībā iesaista sabiedrības pārstāvjus, iekļaujot viņus darba grupās, konsultatīvajās padomēs vai lūdzot sniegt atzinumus.</a:t>
            </a:r>
          </a:p>
          <a:p>
            <a:pPr marL="0" indent="0">
              <a:lnSpc>
                <a:spcPct val="114000"/>
              </a:lnSpc>
              <a:spcBef>
                <a:spcPts val="0"/>
              </a:spcBef>
              <a:spcAft>
                <a:spcPts val="0"/>
              </a:spcAft>
              <a:buNone/>
              <a:defRPr/>
            </a:pPr>
            <a:endParaRPr lang="lv-LV" sz="800" dirty="0" smtClean="0">
              <a:solidFill>
                <a:schemeClr val="bg1">
                  <a:lumMod val="85000"/>
                </a:schemeClr>
              </a:solidFill>
              <a:latin typeface="Arial" pitchFamily="34" charset="0"/>
              <a:cs typeface="Arial" pitchFamily="34" charset="0"/>
            </a:endParaRPr>
          </a:p>
          <a:p>
            <a:pPr marL="0" indent="0" algn="just">
              <a:spcBef>
                <a:spcPts val="0"/>
              </a:spcBef>
              <a:spcAft>
                <a:spcPts val="0"/>
              </a:spcAft>
              <a:buNone/>
              <a:defRPr/>
            </a:pPr>
            <a:r>
              <a:rPr lang="lv-LV" sz="1800" b="1" dirty="0" smtClean="0">
                <a:solidFill>
                  <a:schemeClr val="bg1">
                    <a:lumMod val="85000"/>
                  </a:schemeClr>
                </a:solidFill>
                <a:latin typeface="Arial" pitchFamily="34" charset="0"/>
                <a:cs typeface="Arial" pitchFamily="34" charset="0"/>
              </a:rPr>
              <a:t>Likums par pašvaldībām </a:t>
            </a:r>
            <a:r>
              <a:rPr lang="lv-LV" sz="1800" dirty="0" smtClean="0">
                <a:solidFill>
                  <a:schemeClr val="bg1">
                    <a:lumMod val="85000"/>
                  </a:schemeClr>
                </a:solidFill>
                <a:latin typeface="Arial" pitchFamily="34" charset="0"/>
                <a:cs typeface="Arial" pitchFamily="34" charset="0"/>
              </a:rPr>
              <a:t>-</a:t>
            </a:r>
            <a:r>
              <a:rPr lang="lv-LV" sz="1800" b="1" dirty="0" smtClean="0">
                <a:solidFill>
                  <a:schemeClr val="bg1">
                    <a:lumMod val="85000"/>
                  </a:schemeClr>
                </a:solidFill>
                <a:latin typeface="Arial" pitchFamily="34" charset="0"/>
                <a:cs typeface="Arial" pitchFamily="34" charset="0"/>
              </a:rPr>
              <a:t> </a:t>
            </a:r>
            <a:r>
              <a:rPr lang="lv-LV" sz="1800" dirty="0" smtClean="0">
                <a:solidFill>
                  <a:schemeClr val="bg1">
                    <a:lumMod val="85000"/>
                  </a:schemeClr>
                </a:solidFill>
                <a:latin typeface="Arial" pitchFamily="34" charset="0"/>
                <a:cs typeface="Arial" pitchFamily="34" charset="0"/>
              </a:rPr>
              <a:t>vietējā </a:t>
            </a:r>
            <a:r>
              <a:rPr lang="lv-LV" sz="1800" dirty="0">
                <a:solidFill>
                  <a:schemeClr val="bg1">
                    <a:lumMod val="85000"/>
                  </a:schemeClr>
                </a:solidFill>
                <a:latin typeface="Arial" pitchFamily="34" charset="0"/>
                <a:cs typeface="Arial" pitchFamily="34" charset="0"/>
              </a:rPr>
              <a:t>pašvaldība ir vietējā pārvalde, kas (...) nodrošina likumos noteikto funkciju, kā arī šajā likumā paredzētajā kārtībā Ministru kabineta doto uzdevumu un pašvaldības brīvprātīgo iniciatīvu izpildi, ievērojot valsts un attiecīgās administratīvās teritorijas </a:t>
            </a:r>
            <a:r>
              <a:rPr lang="lv-LV" sz="1800" b="1" dirty="0">
                <a:solidFill>
                  <a:schemeClr val="bg1">
                    <a:lumMod val="85000"/>
                  </a:schemeClr>
                </a:solidFill>
                <a:latin typeface="Arial" pitchFamily="34" charset="0"/>
                <a:cs typeface="Arial" pitchFamily="34" charset="0"/>
              </a:rPr>
              <a:t>iedzīvotāju </a:t>
            </a:r>
            <a:r>
              <a:rPr lang="lv-LV" sz="1800" b="1" dirty="0" smtClean="0">
                <a:solidFill>
                  <a:schemeClr val="bg1">
                    <a:lumMod val="85000"/>
                  </a:schemeClr>
                </a:solidFill>
                <a:latin typeface="Arial" pitchFamily="34" charset="0"/>
                <a:cs typeface="Arial" pitchFamily="34" charset="0"/>
              </a:rPr>
              <a:t>intereses</a:t>
            </a:r>
            <a:r>
              <a:rPr lang="lv-LV" sz="1600" dirty="0" smtClean="0">
                <a:solidFill>
                  <a:schemeClr val="bg1">
                    <a:lumMod val="85000"/>
                  </a:schemeClr>
                </a:solidFill>
                <a:latin typeface="Arial" pitchFamily="34" charset="0"/>
                <a:cs typeface="Arial" pitchFamily="34" charset="0"/>
              </a:rPr>
              <a:t>.</a:t>
            </a:r>
          </a:p>
          <a:p>
            <a:pPr marL="0" indent="0" algn="just">
              <a:spcBef>
                <a:spcPts val="0"/>
              </a:spcBef>
              <a:spcAft>
                <a:spcPts val="0"/>
              </a:spcAft>
              <a:buNone/>
              <a:defRPr/>
            </a:pPr>
            <a:endParaRPr lang="lv-LV" sz="800" dirty="0" smtClean="0">
              <a:solidFill>
                <a:schemeClr val="bg1">
                  <a:lumMod val="85000"/>
                </a:schemeClr>
              </a:solidFill>
              <a:latin typeface="Arial" pitchFamily="34" charset="0"/>
              <a:cs typeface="Arial" pitchFamily="34" charset="0"/>
            </a:endParaRPr>
          </a:p>
          <a:p>
            <a:pPr marL="0" indent="0" algn="just">
              <a:spcBef>
                <a:spcPts val="0"/>
              </a:spcBef>
              <a:spcAft>
                <a:spcPts val="0"/>
              </a:spcAft>
              <a:buNone/>
              <a:defRPr/>
            </a:pPr>
            <a:r>
              <a:rPr lang="lv-LV" sz="1800" b="1" dirty="0" smtClean="0">
                <a:solidFill>
                  <a:schemeClr val="bg1">
                    <a:lumMod val="85000"/>
                  </a:schemeClr>
                </a:solidFill>
                <a:latin typeface="Arial" pitchFamily="34" charset="0"/>
                <a:cs typeface="Arial" pitchFamily="34" charset="0"/>
              </a:rPr>
              <a:t>Attīstības </a:t>
            </a:r>
            <a:r>
              <a:rPr lang="lv-LV" sz="1800" b="1" dirty="0">
                <a:solidFill>
                  <a:schemeClr val="bg1">
                    <a:lumMod val="85000"/>
                  </a:schemeClr>
                </a:solidFill>
                <a:latin typeface="Arial" pitchFamily="34" charset="0"/>
                <a:cs typeface="Arial" pitchFamily="34" charset="0"/>
              </a:rPr>
              <a:t>plānošanas sistēmas </a:t>
            </a:r>
            <a:r>
              <a:rPr lang="lv-LV" sz="1800" b="1" dirty="0" smtClean="0">
                <a:solidFill>
                  <a:schemeClr val="bg1">
                    <a:lumMod val="85000"/>
                  </a:schemeClr>
                </a:solidFill>
                <a:latin typeface="Arial" pitchFamily="34" charset="0"/>
                <a:cs typeface="Arial" pitchFamily="34" charset="0"/>
              </a:rPr>
              <a:t>likums </a:t>
            </a:r>
            <a:r>
              <a:rPr lang="lv-LV" sz="1800" dirty="0" smtClean="0">
                <a:solidFill>
                  <a:schemeClr val="bg1">
                    <a:lumMod val="85000"/>
                  </a:schemeClr>
                </a:solidFill>
                <a:latin typeface="Arial" pitchFamily="34" charset="0"/>
                <a:cs typeface="Arial" pitchFamily="34" charset="0"/>
              </a:rPr>
              <a:t>-</a:t>
            </a:r>
            <a:r>
              <a:rPr lang="lv-LV" sz="1800" b="1" dirty="0" smtClean="0">
                <a:solidFill>
                  <a:schemeClr val="bg1">
                    <a:lumMod val="85000"/>
                  </a:schemeClr>
                </a:solidFill>
                <a:latin typeface="Arial" pitchFamily="34" charset="0"/>
                <a:cs typeface="Arial" pitchFamily="34" charset="0"/>
              </a:rPr>
              <a:t> </a:t>
            </a:r>
            <a:r>
              <a:rPr lang="lv-LV" sz="1800" dirty="0" smtClean="0">
                <a:solidFill>
                  <a:schemeClr val="bg1">
                    <a:lumMod val="85000"/>
                  </a:schemeClr>
                </a:solidFill>
                <a:latin typeface="Arial" pitchFamily="34" charset="0"/>
                <a:cs typeface="Arial" pitchFamily="34" charset="0"/>
              </a:rPr>
              <a:t>attīstības </a:t>
            </a:r>
            <a:r>
              <a:rPr lang="lv-LV" sz="1800" dirty="0">
                <a:solidFill>
                  <a:schemeClr val="bg1">
                    <a:lumMod val="85000"/>
                  </a:schemeClr>
                </a:solidFill>
                <a:latin typeface="Arial" pitchFamily="34" charset="0"/>
                <a:cs typeface="Arial" pitchFamily="34" charset="0"/>
              </a:rPr>
              <a:t>plānošana ir principu, mērķu un to sasniegšanai nepieciešamās rīcības izstrāde nolūkā īstenot politiski noteiktas prioritātes un nodrošināt sabiedrības un teritorijas attīstību. </a:t>
            </a:r>
            <a:endParaRPr lang="lv-LV" sz="1800" dirty="0" smtClean="0">
              <a:solidFill>
                <a:schemeClr val="bg1">
                  <a:lumMod val="85000"/>
                </a:schemeClr>
              </a:solidFill>
              <a:latin typeface="Arial" pitchFamily="34" charset="0"/>
              <a:cs typeface="Arial" pitchFamily="34" charset="0"/>
            </a:endParaRPr>
          </a:p>
          <a:p>
            <a:pPr marL="0" indent="0" algn="just">
              <a:spcBef>
                <a:spcPts val="0"/>
              </a:spcBef>
              <a:spcAft>
                <a:spcPts val="0"/>
              </a:spcAft>
              <a:buNone/>
              <a:defRPr/>
            </a:pPr>
            <a:r>
              <a:rPr lang="lv-LV" sz="1600" b="1" dirty="0" smtClean="0">
                <a:solidFill>
                  <a:schemeClr val="bg1">
                    <a:lumMod val="85000"/>
                  </a:schemeClr>
                </a:solidFill>
                <a:latin typeface="Arial" pitchFamily="34" charset="0"/>
                <a:cs typeface="Arial" pitchFamily="34" charset="0"/>
              </a:rPr>
              <a:t>...</a:t>
            </a:r>
          </a:p>
          <a:p>
            <a:pPr marL="0" indent="0" algn="just">
              <a:spcBef>
                <a:spcPts val="0"/>
              </a:spcBef>
              <a:spcAft>
                <a:spcPts val="0"/>
              </a:spcAft>
              <a:buNone/>
              <a:defRPr/>
            </a:pPr>
            <a:r>
              <a:rPr lang="lv-LV" sz="1600" b="1" dirty="0" smtClean="0">
                <a:solidFill>
                  <a:schemeClr val="bg1">
                    <a:lumMod val="85000"/>
                  </a:schemeClr>
                </a:solidFill>
                <a:latin typeface="Arial" pitchFamily="34" charset="0"/>
                <a:cs typeface="Arial" pitchFamily="34" charset="0"/>
              </a:rPr>
              <a:t>Ministru </a:t>
            </a:r>
            <a:r>
              <a:rPr lang="lv-LV" sz="1600" b="1" dirty="0">
                <a:solidFill>
                  <a:schemeClr val="bg1">
                    <a:lumMod val="85000"/>
                  </a:schemeClr>
                </a:solidFill>
                <a:latin typeface="Arial" pitchFamily="34" charset="0"/>
                <a:cs typeface="Arial" pitchFamily="34" charset="0"/>
              </a:rPr>
              <a:t>kabineta kārtības </a:t>
            </a:r>
            <a:r>
              <a:rPr lang="lv-LV" sz="1600" b="1" dirty="0" smtClean="0">
                <a:solidFill>
                  <a:schemeClr val="bg1">
                    <a:lumMod val="85000"/>
                  </a:schemeClr>
                </a:solidFill>
                <a:latin typeface="Arial" pitchFamily="34" charset="0"/>
                <a:cs typeface="Arial" pitchFamily="34" charset="0"/>
              </a:rPr>
              <a:t>rullis.</a:t>
            </a:r>
          </a:p>
          <a:p>
            <a:pPr marL="0" indent="0" algn="just">
              <a:spcBef>
                <a:spcPts val="0"/>
              </a:spcBef>
              <a:spcAft>
                <a:spcPts val="0"/>
              </a:spcAft>
              <a:buNone/>
              <a:defRPr/>
            </a:pPr>
            <a:r>
              <a:rPr lang="lv-LV" sz="1600" dirty="0">
                <a:solidFill>
                  <a:schemeClr val="bg1">
                    <a:lumMod val="85000"/>
                  </a:schemeClr>
                </a:solidFill>
                <a:latin typeface="Arial" pitchFamily="34" charset="0"/>
                <a:cs typeface="Arial" pitchFamily="34" charset="0"/>
              </a:rPr>
              <a:t>Ministru kabineta noteikumi </a:t>
            </a:r>
            <a:r>
              <a:rPr lang="lv-LV" sz="1600" b="1" dirty="0">
                <a:solidFill>
                  <a:schemeClr val="bg1">
                    <a:lumMod val="85000"/>
                  </a:schemeClr>
                </a:solidFill>
                <a:latin typeface="Arial" pitchFamily="34" charset="0"/>
                <a:cs typeface="Arial" pitchFamily="34" charset="0"/>
              </a:rPr>
              <a:t>„Kārtība, kādā iestādes ievieto internetā informāciju</a:t>
            </a:r>
            <a:r>
              <a:rPr lang="lv-LV" sz="1600" b="1" dirty="0" smtClean="0">
                <a:solidFill>
                  <a:schemeClr val="bg1">
                    <a:lumMod val="85000"/>
                  </a:schemeClr>
                </a:solidFill>
                <a:latin typeface="Arial" pitchFamily="34" charset="0"/>
                <a:cs typeface="Arial" pitchFamily="34" charset="0"/>
              </a:rPr>
              <a:t>”.</a:t>
            </a:r>
            <a:endParaRPr lang="lv-LV" sz="1600" dirty="0">
              <a:solidFill>
                <a:schemeClr val="bg1">
                  <a:lumMod val="85000"/>
                </a:schemeClr>
              </a:solidFill>
              <a:latin typeface="Arial" pitchFamily="34" charset="0"/>
              <a:cs typeface="Arial" pitchFamily="34" charset="0"/>
            </a:endParaRPr>
          </a:p>
          <a:p>
            <a:pPr marL="0" indent="0" algn="just">
              <a:spcBef>
                <a:spcPts val="0"/>
              </a:spcBef>
              <a:spcAft>
                <a:spcPts val="0"/>
              </a:spcAft>
              <a:buNone/>
              <a:defRPr/>
            </a:pPr>
            <a:r>
              <a:rPr lang="lv-LV" sz="1600" dirty="0">
                <a:solidFill>
                  <a:schemeClr val="bg1">
                    <a:lumMod val="85000"/>
                  </a:schemeClr>
                </a:solidFill>
                <a:latin typeface="Arial" pitchFamily="34" charset="0"/>
                <a:cs typeface="Arial" pitchFamily="34" charset="0"/>
              </a:rPr>
              <a:t>Ministru kabineta noteikumi </a:t>
            </a:r>
            <a:r>
              <a:rPr lang="lv-LV" sz="1600" b="1" dirty="0">
                <a:solidFill>
                  <a:schemeClr val="bg1">
                    <a:lumMod val="85000"/>
                  </a:schemeClr>
                </a:solidFill>
                <a:latin typeface="Arial" pitchFamily="34" charset="0"/>
                <a:cs typeface="Arial" pitchFamily="34" charset="0"/>
              </a:rPr>
              <a:t>„Sabiedrības līdzdalības kārtība attīstības plānošanas procesā</a:t>
            </a:r>
            <a:r>
              <a:rPr lang="lv-LV" sz="1600" b="1" dirty="0" smtClean="0">
                <a:solidFill>
                  <a:schemeClr val="bg1">
                    <a:lumMod val="85000"/>
                  </a:schemeClr>
                </a:solidFill>
                <a:latin typeface="Arial" pitchFamily="34" charset="0"/>
                <a:cs typeface="Arial" pitchFamily="34" charset="0"/>
              </a:rPr>
              <a:t>”.</a:t>
            </a:r>
            <a:endParaRPr lang="lv-LV" sz="2000" dirty="0">
              <a:solidFill>
                <a:schemeClr val="bg1">
                  <a:lumMod val="85000"/>
                </a:schemeClr>
              </a:solidFill>
            </a:endParaRPr>
          </a:p>
          <a:p>
            <a:pPr marL="0" indent="0" algn="just">
              <a:spcBef>
                <a:spcPts val="0"/>
              </a:spcBef>
              <a:spcAft>
                <a:spcPts val="0"/>
              </a:spcAft>
              <a:buNone/>
              <a:defRPr/>
            </a:pPr>
            <a:endParaRPr lang="lv-LV" sz="2000" dirty="0"/>
          </a:p>
          <a:p>
            <a:pPr marL="0" indent="0" algn="just">
              <a:spcBef>
                <a:spcPts val="0"/>
              </a:spcBef>
              <a:spcAft>
                <a:spcPts val="0"/>
              </a:spcAft>
              <a:buNone/>
              <a:defRPr/>
            </a:pPr>
            <a:endParaRPr lang="lv-LV" sz="2000" dirty="0" smtClean="0">
              <a:latin typeface="Arial" pitchFamily="34" charset="0"/>
              <a:cs typeface="Arial" pitchFamily="34" charset="0"/>
            </a:endParaRPr>
          </a:p>
          <a:p>
            <a:pPr marL="0" indent="0" algn="just">
              <a:spcBef>
                <a:spcPts val="0"/>
              </a:spcBef>
              <a:buNone/>
              <a:defRPr/>
            </a:pPr>
            <a:endParaRPr lang="lv-LV" sz="2000" b="1" dirty="0" smtClean="0">
              <a:latin typeface="Arial" pitchFamily="34" charset="0"/>
              <a:cs typeface="Arial" pitchFamily="34" charset="0"/>
            </a:endParaRPr>
          </a:p>
          <a:p>
            <a:pPr marL="0" indent="0" algn="just">
              <a:spcBef>
                <a:spcPts val="0"/>
              </a:spcBef>
              <a:spcAft>
                <a:spcPts val="1000"/>
              </a:spcAft>
              <a:buFont typeface="Arial" charset="0"/>
              <a:buNone/>
              <a:defRPr/>
            </a:pPr>
            <a:endParaRPr lang="lv-LV" sz="2000" dirty="0" smtClean="0">
              <a:latin typeface="Arial" pitchFamily="34" charset="0"/>
              <a:cs typeface="Arial" pitchFamily="34" charset="0"/>
            </a:endParaRPr>
          </a:p>
          <a:p>
            <a:pPr marL="0" indent="0" algn="just">
              <a:spcBef>
                <a:spcPts val="0"/>
              </a:spcBef>
              <a:spcAft>
                <a:spcPts val="1000"/>
              </a:spcAft>
              <a:buFont typeface="Arial" charset="0"/>
              <a:buNone/>
              <a:defRPr/>
            </a:pPr>
            <a:endParaRPr lang="lv-LV" sz="2400" dirty="0" smtClean="0">
              <a:latin typeface="Arial" pitchFamily="34" charset="0"/>
              <a:cs typeface="Arial" pitchFamily="34" charset="0"/>
            </a:endParaRPr>
          </a:p>
          <a:p>
            <a:pPr>
              <a:defRPr/>
            </a:pPr>
            <a:endParaRPr lang="lv-LV" sz="2000" dirty="0"/>
          </a:p>
          <a:p>
            <a:pPr marL="0" indent="0">
              <a:buFont typeface="Arial" charset="0"/>
              <a:buNone/>
              <a:defRPr/>
            </a:pPr>
            <a:endParaRPr lang="lv-LV" sz="2000" dirty="0" smtClean="0"/>
          </a:p>
          <a:p>
            <a:pPr marL="0" indent="0">
              <a:buFont typeface="Arial" charset="0"/>
              <a:buNone/>
              <a:defRPr/>
            </a:pPr>
            <a:endParaRPr lang="lv-LV" sz="2800" b="1" dirty="0" smtClean="0"/>
          </a:p>
          <a:p>
            <a:pPr marL="0" indent="0">
              <a:buFont typeface="Arial" charset="0"/>
              <a:buNone/>
              <a:defRPr/>
            </a:pPr>
            <a:endParaRPr lang="lv-LV" sz="2000" dirty="0"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568" y="4509120"/>
            <a:ext cx="3136975" cy="208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7568" y="6538766"/>
            <a:ext cx="2736304" cy="369332"/>
          </a:xfrm>
          <a:prstGeom prst="rect">
            <a:avLst/>
          </a:prstGeom>
          <a:noFill/>
        </p:spPr>
        <p:txBody>
          <a:bodyPr wrap="square" rtlCol="0">
            <a:spAutoFit/>
          </a:bodyPr>
          <a:lstStyle/>
          <a:p>
            <a:r>
              <a:rPr lang="lv-LV" dirty="0" smtClean="0"/>
              <a:t>13. </a:t>
            </a:r>
            <a:r>
              <a:rPr lang="lv-LV" dirty="0"/>
              <a:t>j</a:t>
            </a:r>
            <a:r>
              <a:rPr lang="lv-LV" dirty="0" smtClean="0"/>
              <a:t>anvāra grautiņi</a:t>
            </a:r>
            <a:endParaRPr lang="lv-LV" dirty="0"/>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23" y="2348880"/>
            <a:ext cx="3206990" cy="240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9276" y="4777513"/>
            <a:ext cx="2736304" cy="369332"/>
          </a:xfrm>
          <a:prstGeom prst="rect">
            <a:avLst/>
          </a:prstGeom>
          <a:noFill/>
        </p:spPr>
        <p:txBody>
          <a:bodyPr wrap="square" rtlCol="0">
            <a:spAutoFit/>
          </a:bodyPr>
          <a:lstStyle/>
          <a:p>
            <a:r>
              <a:rPr lang="lv-LV" dirty="0" smtClean="0"/>
              <a:t>Komitejas sēde</a:t>
            </a:r>
            <a:endParaRPr lang="lv-LV" dirty="0"/>
          </a:p>
        </p:txBody>
      </p:sp>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519" y="1711210"/>
            <a:ext cx="3170706" cy="237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53277" y="4086179"/>
            <a:ext cx="2736304" cy="369332"/>
          </a:xfrm>
          <a:prstGeom prst="rect">
            <a:avLst/>
          </a:prstGeom>
          <a:noFill/>
        </p:spPr>
        <p:txBody>
          <a:bodyPr wrap="square" rtlCol="0">
            <a:spAutoFit/>
          </a:bodyPr>
          <a:lstStyle/>
          <a:p>
            <a:r>
              <a:rPr lang="lv-LV" dirty="0" smtClean="0"/>
              <a:t>Publiskā apspriešana</a:t>
            </a:r>
            <a:endParaRPr lang="lv-LV" dirty="0"/>
          </a:p>
        </p:txBody>
      </p:sp>
    </p:spTree>
    <p:extLst>
      <p:ext uri="{BB962C8B-B14F-4D97-AF65-F5344CB8AC3E}">
        <p14:creationId xmlns:p14="http://schemas.microsoft.com/office/powerpoint/2010/main" val="421943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barn(inVertical)">
                                      <p:cBhvr>
                                        <p:cTn id="10" dur="500"/>
                                        <p:tgtEl>
                                          <p:spTgt spid="1945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barn(inVertical)">
                                      <p:cBhvr>
                                        <p:cTn id="18" dur="500"/>
                                        <p:tgtEl>
                                          <p:spTgt spid="1946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arn(inVertical)">
                                      <p:cBhvr>
                                        <p:cTn id="23" dur="500"/>
                                        <p:tgtEl>
                                          <p:spTgt spid="1945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9752" y="116632"/>
            <a:ext cx="5328592" cy="864096"/>
          </a:xfrm>
        </p:spPr>
        <p:txBody>
          <a:bodyPr/>
          <a:lstStyle/>
          <a:p>
            <a:r>
              <a:rPr lang="lv-LV" b="1" dirty="0" smtClean="0"/>
              <a:t>Sadarbības piemēri</a:t>
            </a:r>
            <a:endParaRPr lang="lv-LV" b="1" dirty="0"/>
          </a:p>
        </p:txBody>
      </p:sp>
      <p:sp>
        <p:nvSpPr>
          <p:cNvPr id="2" name="Rectangle 1"/>
          <p:cNvSpPr/>
          <p:nvPr/>
        </p:nvSpPr>
        <p:spPr>
          <a:xfrm>
            <a:off x="2138132" y="1124744"/>
            <a:ext cx="6840760"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lv-LV" sz="2000" dirty="0">
                <a:latin typeface="Arial" pitchFamily="34" charset="0"/>
                <a:cs typeface="Arial" pitchFamily="34" charset="0"/>
              </a:rPr>
              <a:t>Limbažu novada pašvaldība ir deleģējusi Lādes ezera (Limbažu pagastā) apsaimniekošanas funkciju biedrībai „Lādes ezers</a:t>
            </a:r>
            <a:r>
              <a:rPr lang="lv-LV" sz="2000" dirty="0" smtClean="0">
                <a:latin typeface="Arial" pitchFamily="34" charset="0"/>
                <a:cs typeface="Arial" pitchFamily="34" charset="0"/>
              </a:rPr>
              <a:t>”.</a:t>
            </a:r>
            <a:endParaRPr lang="lv-LV" sz="2000" dirty="0">
              <a:latin typeface="Arial" pitchFamily="34" charset="0"/>
              <a:cs typeface="Arial" pitchFamily="34" charset="0"/>
            </a:endParaRPr>
          </a:p>
        </p:txBody>
      </p:sp>
      <p:sp>
        <p:nvSpPr>
          <p:cNvPr id="4" name="Rectangle 3"/>
          <p:cNvSpPr/>
          <p:nvPr/>
        </p:nvSpPr>
        <p:spPr>
          <a:xfrm>
            <a:off x="5347001" y="2348880"/>
            <a:ext cx="3600400"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lv-LV" sz="2000" dirty="0" smtClean="0">
                <a:latin typeface="Arial" pitchFamily="34" charset="0"/>
                <a:cs typeface="Arial" pitchFamily="34" charset="0"/>
              </a:rPr>
              <a:t>Bērnu e-reģistrācija bērnu-dārzu rindām Rīgā.</a:t>
            </a:r>
            <a:endParaRPr lang="lv-LV" sz="2000" dirty="0">
              <a:latin typeface="Arial" pitchFamily="34" charset="0"/>
              <a:cs typeface="Arial" pitchFamily="34" charset="0"/>
            </a:endParaRPr>
          </a:p>
        </p:txBody>
      </p:sp>
      <p:sp>
        <p:nvSpPr>
          <p:cNvPr id="7" name="Rectangle 6"/>
          <p:cNvSpPr/>
          <p:nvPr/>
        </p:nvSpPr>
        <p:spPr>
          <a:xfrm>
            <a:off x="1916650" y="2348880"/>
            <a:ext cx="3240360"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lv-LV" sz="2000" dirty="0" smtClean="0">
                <a:latin typeface="Arial" pitchFamily="34" charset="0"/>
                <a:cs typeface="Arial" pitchFamily="34" charset="0"/>
              </a:rPr>
              <a:t>Tukuma novada domes kultūras padome</a:t>
            </a:r>
          </a:p>
        </p:txBody>
      </p:sp>
      <p:sp>
        <p:nvSpPr>
          <p:cNvPr id="9" name="Rectangle 8"/>
          <p:cNvSpPr/>
          <p:nvPr/>
        </p:nvSpPr>
        <p:spPr>
          <a:xfrm>
            <a:off x="2624777" y="5085184"/>
            <a:ext cx="5688632"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lv-LV" sz="2000" dirty="0">
                <a:latin typeface="Arial" pitchFamily="34" charset="0"/>
                <a:cs typeface="Arial" pitchFamily="34" charset="0"/>
              </a:rPr>
              <a:t>Tukuma Nevalstisko organizāciju </a:t>
            </a:r>
            <a:r>
              <a:rPr lang="lv-LV" sz="2000" dirty="0" smtClean="0">
                <a:latin typeface="Arial" pitchFamily="34" charset="0"/>
                <a:cs typeface="Arial" pitchFamily="34" charset="0"/>
              </a:rPr>
              <a:t>apvienības pārstāvji </a:t>
            </a:r>
            <a:r>
              <a:rPr lang="lv-LV" sz="2000" dirty="0">
                <a:latin typeface="Arial" pitchFamily="34" charset="0"/>
                <a:cs typeface="Arial" pitchFamily="34" charset="0"/>
              </a:rPr>
              <a:t>ir ievēlēti Tukuma novada domes piecās </a:t>
            </a:r>
            <a:r>
              <a:rPr lang="lv-LV" sz="2000" dirty="0" smtClean="0">
                <a:latin typeface="Arial" pitchFamily="34" charset="0"/>
                <a:cs typeface="Arial" pitchFamily="34" charset="0"/>
              </a:rPr>
              <a:t>komisijās.</a:t>
            </a:r>
            <a:endParaRPr lang="lv-LV" sz="2000" dirty="0">
              <a:latin typeface="Arial" pitchFamily="34" charset="0"/>
              <a:cs typeface="Arial" pitchFamily="34" charset="0"/>
            </a:endParaRPr>
          </a:p>
        </p:txBody>
      </p:sp>
      <p:sp>
        <p:nvSpPr>
          <p:cNvPr id="10" name="Rectangle 9"/>
          <p:cNvSpPr/>
          <p:nvPr/>
        </p:nvSpPr>
        <p:spPr>
          <a:xfrm>
            <a:off x="2163543" y="3284984"/>
            <a:ext cx="681135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lv-LV" sz="2000" dirty="0" smtClean="0">
                <a:latin typeface="Arial" pitchFamily="34" charset="0"/>
                <a:cs typeface="Arial" pitchFamily="34" charset="0"/>
              </a:rPr>
              <a:t>Iedzīvotāji sadarbībā ar Valsts policiju Talsos remontēja tuneli, mazinot zādzību skaitu. </a:t>
            </a:r>
          </a:p>
        </p:txBody>
      </p:sp>
      <p:sp>
        <p:nvSpPr>
          <p:cNvPr id="11" name="Rectangle 10"/>
          <p:cNvSpPr/>
          <p:nvPr/>
        </p:nvSpPr>
        <p:spPr>
          <a:xfrm>
            <a:off x="3059832" y="4221088"/>
            <a:ext cx="4176464"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lv-LV" sz="2000" dirty="0" smtClean="0">
                <a:latin typeface="Arial" pitchFamily="34" charset="0"/>
                <a:cs typeface="Arial" pitchFamily="34" charset="0"/>
              </a:rPr>
              <a:t>Rīgas konsultatīvā padome sabiedrības integrācijas jautājumos</a:t>
            </a:r>
          </a:p>
        </p:txBody>
      </p:sp>
    </p:spTree>
    <p:extLst>
      <p:ext uri="{BB962C8B-B14F-4D97-AF65-F5344CB8AC3E}">
        <p14:creationId xmlns:p14="http://schemas.microsoft.com/office/powerpoint/2010/main" val="42883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1187624" y="188640"/>
            <a:ext cx="5688632" cy="1143000"/>
          </a:xfrm>
        </p:spPr>
        <p:txBody>
          <a:bodyPr rtlCol="0">
            <a:normAutofit fontScale="90000"/>
          </a:bodyPr>
          <a:lstStyle/>
          <a:p>
            <a:pPr fontAlgn="auto">
              <a:spcAft>
                <a:spcPts val="0"/>
              </a:spcAft>
              <a:defRPr/>
            </a:pPr>
            <a:r>
              <a:rPr lang="lv-LV" dirty="0" smtClean="0">
                <a:solidFill>
                  <a:schemeClr val="tx1">
                    <a:lumMod val="85000"/>
                    <a:lumOff val="15000"/>
                  </a:schemeClr>
                </a:solidFill>
                <a:latin typeface="Arial" pitchFamily="34" charset="0"/>
                <a:cs typeface="Arial" pitchFamily="34" charset="0"/>
              </a:rPr>
              <a:t>Mums katram ir miljons</a:t>
            </a:r>
            <a:endParaRPr lang="en-US" dirty="0" smtClean="0">
              <a:solidFill>
                <a:schemeClr val="tx1">
                  <a:lumMod val="85000"/>
                  <a:lumOff val="15000"/>
                </a:schemeClr>
              </a:solidFill>
              <a:latin typeface="Arial" pitchFamily="34" charset="0"/>
              <a:cs typeface="Arial" pitchFamily="34" charset="0"/>
            </a:endParaRPr>
          </a:p>
        </p:txBody>
      </p:sp>
      <p:sp>
        <p:nvSpPr>
          <p:cNvPr id="5" name="Espace réservé du contenu 2"/>
          <p:cNvSpPr>
            <a:spLocks noGrp="1"/>
          </p:cNvSpPr>
          <p:nvPr>
            <p:ph idx="1"/>
          </p:nvPr>
        </p:nvSpPr>
        <p:spPr>
          <a:xfrm>
            <a:off x="323528" y="1772817"/>
            <a:ext cx="8229600" cy="4032448"/>
          </a:xfrm>
        </p:spPr>
        <p:txBody>
          <a:bodyPr rtlCol="0">
            <a:normAutofit/>
          </a:bodyPr>
          <a:lstStyle/>
          <a:p>
            <a:pPr marL="0" indent="0" fontAlgn="auto">
              <a:spcAft>
                <a:spcPts val="0"/>
              </a:spcAft>
              <a:buNone/>
              <a:defRPr/>
            </a:pPr>
            <a:r>
              <a:rPr lang="lv-LV" sz="3600" b="1" dirty="0" smtClean="0">
                <a:latin typeface="Arial" pitchFamily="34" charset="0"/>
                <a:cs typeface="Arial" pitchFamily="34" charset="0"/>
              </a:rPr>
              <a:t>Kas Tev pieder?</a:t>
            </a:r>
          </a:p>
          <a:p>
            <a:pPr algn="just" fontAlgn="auto">
              <a:spcAft>
                <a:spcPts val="0"/>
              </a:spcAft>
              <a:defRPr/>
            </a:pPr>
            <a:r>
              <a:rPr lang="lv-LV" sz="2800" dirty="0" smtClean="0">
                <a:latin typeface="Arial" pitchFamily="34" charset="0"/>
                <a:cs typeface="Arial" pitchFamily="34" charset="0"/>
              </a:rPr>
              <a:t>Īpašums (telpas semināriem, telpas tikšanās reizēm, telpas darbam).</a:t>
            </a:r>
          </a:p>
          <a:p>
            <a:pPr algn="just" fontAlgn="auto">
              <a:spcAft>
                <a:spcPts val="0"/>
              </a:spcAft>
              <a:defRPr/>
            </a:pPr>
            <a:r>
              <a:rPr lang="lv-LV" sz="2800" dirty="0" smtClean="0">
                <a:latin typeface="Arial" pitchFamily="34" charset="0"/>
                <a:cs typeface="Arial" pitchFamily="34" charset="0"/>
              </a:rPr>
              <a:t>Tehniskie līdzekļi (projektors, portatīvais dators, tāfele, termosi u.c.).</a:t>
            </a:r>
          </a:p>
          <a:p>
            <a:pPr algn="just" fontAlgn="auto">
              <a:spcAft>
                <a:spcPts val="0"/>
              </a:spcAft>
              <a:defRPr/>
            </a:pPr>
            <a:r>
              <a:rPr lang="lv-LV" sz="2800" dirty="0" smtClean="0">
                <a:latin typeface="Arial" pitchFamily="34" charset="0"/>
                <a:cs typeface="Arial" pitchFamily="34" charset="0"/>
              </a:rPr>
              <a:t>Kontakti (mediji, politiķi, pašvaldības darbinieki, policisti, medicīniskais personāls, turīgi cilvēki u.c.)</a:t>
            </a:r>
          </a:p>
          <a:p>
            <a:pPr fontAlgn="auto">
              <a:spcAft>
                <a:spcPts val="0"/>
              </a:spcAft>
              <a:defRPr/>
            </a:pPr>
            <a:endParaRPr lang="en-US" dirty="0" smtClean="0"/>
          </a:p>
        </p:txBody>
      </p:sp>
    </p:spTree>
    <p:extLst>
      <p:ext uri="{BB962C8B-B14F-4D97-AF65-F5344CB8AC3E}">
        <p14:creationId xmlns:p14="http://schemas.microsoft.com/office/powerpoint/2010/main" val="3162271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1187624" y="188640"/>
            <a:ext cx="5688632" cy="1143000"/>
          </a:xfrm>
        </p:spPr>
        <p:txBody>
          <a:bodyPr rtlCol="0">
            <a:normAutofit/>
          </a:bodyPr>
          <a:lstStyle/>
          <a:p>
            <a:pPr fontAlgn="auto">
              <a:spcAft>
                <a:spcPts val="0"/>
              </a:spcAft>
              <a:defRPr/>
            </a:pPr>
            <a:r>
              <a:rPr lang="lv-LV" dirty="0" smtClean="0">
                <a:solidFill>
                  <a:schemeClr val="tx1">
                    <a:lumMod val="85000"/>
                    <a:lumOff val="15000"/>
                  </a:schemeClr>
                </a:solidFill>
                <a:latin typeface="Arial" pitchFamily="34" charset="0"/>
                <a:cs typeface="Arial" pitchFamily="34" charset="0"/>
              </a:rPr>
              <a:t>Mūsu miljons</a:t>
            </a:r>
            <a:endParaRPr lang="en-US" dirty="0" smtClean="0">
              <a:solidFill>
                <a:schemeClr val="tx1">
                  <a:lumMod val="85000"/>
                  <a:lumOff val="15000"/>
                </a:schemeClr>
              </a:solidFill>
              <a:latin typeface="Arial" pitchFamily="34" charset="0"/>
              <a:cs typeface="Arial" pitchFamily="34" charset="0"/>
            </a:endParaRPr>
          </a:p>
        </p:txBody>
      </p:sp>
      <p:pic>
        <p:nvPicPr>
          <p:cNvPr id="6" name="Picture 7" descr="Logo_Final_50.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492"/>
            <a:ext cx="243617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9511" y="1564243"/>
            <a:ext cx="8856985" cy="5078313"/>
          </a:xfrm>
          <a:prstGeom prst="rect">
            <a:avLst/>
          </a:prstGeom>
          <a:noFill/>
        </p:spPr>
        <p:txBody>
          <a:bodyPr wrap="square" rtlCol="0">
            <a:spAutoFit/>
          </a:bodyPr>
          <a:lstStyle/>
          <a:p>
            <a:pPr marL="285750" indent="-285750">
              <a:lnSpc>
                <a:spcPct val="150000"/>
              </a:lnSpc>
              <a:buFont typeface="Arial" pitchFamily="34" charset="0"/>
              <a:buChar char="•"/>
            </a:pPr>
            <a:r>
              <a:rPr lang="lv-LV" sz="2400" dirty="0" smtClean="0"/>
              <a:t>Piesakies NVO ziņām </a:t>
            </a:r>
            <a:r>
              <a:rPr lang="lv-LV" sz="2400" i="1" dirty="0" smtClean="0"/>
              <a:t>Nesēdi tumsā!</a:t>
            </a:r>
          </a:p>
          <a:p>
            <a:pPr>
              <a:lnSpc>
                <a:spcPct val="150000"/>
              </a:lnSpc>
            </a:pPr>
            <a:r>
              <a:rPr lang="lv-LV" sz="2400" dirty="0" smtClean="0">
                <a:hlinkClick r:id="rId4"/>
              </a:rPr>
              <a:t>alianse@nvo.lv</a:t>
            </a:r>
            <a:endParaRPr lang="lv-LV" sz="2400" dirty="0"/>
          </a:p>
          <a:p>
            <a:pPr marL="285750" indent="-285750">
              <a:lnSpc>
                <a:spcPct val="150000"/>
              </a:lnSpc>
              <a:buFont typeface="Arial" pitchFamily="34" charset="0"/>
              <a:buChar char="•"/>
            </a:pPr>
            <a:r>
              <a:rPr lang="lv-LV" sz="2400" dirty="0" smtClean="0"/>
              <a:t>Iegūsti NVO resursus: pētījumi, dokumentu paraugi, rokasgrāmatas, apraksti, viedokļu raksti!</a:t>
            </a:r>
          </a:p>
          <a:p>
            <a:pPr marL="285750" indent="-285750">
              <a:lnSpc>
                <a:spcPct val="150000"/>
              </a:lnSpc>
              <a:buFont typeface="Arial" pitchFamily="34" charset="0"/>
              <a:buChar char="•"/>
            </a:pPr>
            <a:r>
              <a:rPr lang="lv-LV" sz="2400" dirty="0" smtClean="0"/>
              <a:t>Piesakies VSS apkārtrakstam </a:t>
            </a:r>
            <a:r>
              <a:rPr lang="lv-LV" sz="2400" dirty="0" smtClean="0">
                <a:hlinkClick r:id="rId5"/>
              </a:rPr>
              <a:t>inta@nvo.lv</a:t>
            </a:r>
            <a:endParaRPr lang="lv-LV" sz="2400" dirty="0" smtClean="0"/>
          </a:p>
          <a:p>
            <a:pPr marL="285750" lvl="0" indent="-285750">
              <a:lnSpc>
                <a:spcPct val="150000"/>
              </a:lnSpc>
              <a:buFont typeface="Arial" pitchFamily="34" charset="0"/>
              <a:buChar char="•"/>
            </a:pPr>
            <a:r>
              <a:rPr lang="lv-LV" sz="2400" dirty="0" smtClean="0"/>
              <a:t>Kļūsti par eLPA biedru </a:t>
            </a:r>
            <a:r>
              <a:rPr lang="lv-LV" sz="2400" dirty="0" smtClean="0">
                <a:hlinkClick r:id="rId6"/>
              </a:rPr>
              <a:t>www.nvo.lv</a:t>
            </a:r>
            <a:endParaRPr lang="lv-LV" sz="2400" dirty="0" smtClean="0"/>
          </a:p>
          <a:p>
            <a:pPr marL="285750" lvl="0" indent="-285750">
              <a:lnSpc>
                <a:spcPct val="150000"/>
              </a:lnSpc>
              <a:buFont typeface="Arial" pitchFamily="34" charset="0"/>
              <a:buChar char="•"/>
            </a:pPr>
            <a:r>
              <a:rPr lang="lv-LV" sz="2400" dirty="0" smtClean="0"/>
              <a:t>Saņem NVO finanšu ziņas reizi mēnesī</a:t>
            </a:r>
          </a:p>
          <a:p>
            <a:pPr marL="285750" lvl="0" indent="-285750">
              <a:lnSpc>
                <a:spcPct val="150000"/>
              </a:lnSpc>
              <a:buFont typeface="Arial" pitchFamily="34" charset="0"/>
              <a:buChar char="•"/>
            </a:pPr>
            <a:r>
              <a:rPr lang="lv-LV" sz="2400" dirty="0" smtClean="0"/>
              <a:t>Piedalies eLPA organizētajās Vasaras akadēmijās katru gadu augustā</a:t>
            </a:r>
          </a:p>
        </p:txBody>
      </p:sp>
    </p:spTree>
    <p:extLst>
      <p:ext uri="{BB962C8B-B14F-4D97-AF65-F5344CB8AC3E}">
        <p14:creationId xmlns:p14="http://schemas.microsoft.com/office/powerpoint/2010/main" val="1878186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p:txBody>
          <a:bodyPr rtlCol="0">
            <a:normAutofit/>
          </a:bodyPr>
          <a:lstStyle/>
          <a:p>
            <a:pPr fontAlgn="auto">
              <a:spcAft>
                <a:spcPts val="0"/>
              </a:spcAft>
              <a:defRPr/>
            </a:pPr>
            <a:r>
              <a:rPr lang="lv-LV" dirty="0" smtClean="0">
                <a:solidFill>
                  <a:schemeClr val="tx1">
                    <a:lumMod val="85000"/>
                    <a:lumOff val="15000"/>
                  </a:schemeClr>
                </a:solidFill>
                <a:latin typeface="Arial" pitchFamily="34" charset="0"/>
                <a:cs typeface="Arial" pitchFamily="34" charset="0"/>
              </a:rPr>
              <a:t>Šodienas mērķi</a:t>
            </a:r>
            <a:endParaRPr lang="en-US" dirty="0" smtClean="0">
              <a:solidFill>
                <a:schemeClr val="tx1">
                  <a:lumMod val="85000"/>
                  <a:lumOff val="15000"/>
                </a:schemeClr>
              </a:solidFill>
              <a:latin typeface="Arial" pitchFamily="34" charset="0"/>
              <a:cs typeface="Arial" pitchFamily="34" charset="0"/>
            </a:endParaRPr>
          </a:p>
        </p:txBody>
      </p:sp>
      <p:sp>
        <p:nvSpPr>
          <p:cNvPr id="5" name="Espace réservé du contenu 2"/>
          <p:cNvSpPr>
            <a:spLocks noGrp="1"/>
          </p:cNvSpPr>
          <p:nvPr>
            <p:ph idx="1"/>
          </p:nvPr>
        </p:nvSpPr>
        <p:spPr>
          <a:xfrm>
            <a:off x="395536" y="1700809"/>
            <a:ext cx="8229600" cy="2592288"/>
          </a:xfrm>
        </p:spPr>
        <p:txBody>
          <a:bodyPr rtlCol="0">
            <a:normAutofit/>
          </a:bodyPr>
          <a:lstStyle/>
          <a:p>
            <a:pPr marL="514350" indent="-514350" fontAlgn="auto">
              <a:spcAft>
                <a:spcPts val="0"/>
              </a:spcAft>
              <a:buAutoNum type="arabicPeriod"/>
              <a:defRPr/>
            </a:pPr>
            <a:r>
              <a:rPr lang="lv-LV" dirty="0" smtClean="0">
                <a:solidFill>
                  <a:schemeClr val="tx1">
                    <a:lumMod val="85000"/>
                    <a:lumOff val="15000"/>
                  </a:schemeClr>
                </a:solidFill>
                <a:latin typeface="Arial" pitchFamily="34" charset="0"/>
                <a:cs typeface="Arial" pitchFamily="34" charset="0"/>
              </a:rPr>
              <a:t>Sniegt datus par NVO sektoru.</a:t>
            </a:r>
          </a:p>
          <a:p>
            <a:pPr marL="514350" indent="-514350" fontAlgn="auto">
              <a:spcAft>
                <a:spcPts val="0"/>
              </a:spcAft>
              <a:buAutoNum type="arabicPeriod"/>
              <a:defRPr/>
            </a:pPr>
            <a:r>
              <a:rPr lang="lv-LV" dirty="0" smtClean="0">
                <a:solidFill>
                  <a:schemeClr val="tx1">
                    <a:lumMod val="85000"/>
                    <a:lumOff val="15000"/>
                  </a:schemeClr>
                </a:solidFill>
                <a:latin typeface="Arial" pitchFamily="34" charset="0"/>
                <a:cs typeface="Arial" pitchFamily="34" charset="0"/>
              </a:rPr>
              <a:t>Informēt par interešu aizstāvību un tās sasniegumiem.</a:t>
            </a:r>
          </a:p>
          <a:p>
            <a:pPr marL="514350" indent="-514350" fontAlgn="auto">
              <a:spcAft>
                <a:spcPts val="0"/>
              </a:spcAft>
              <a:buAutoNum type="arabicPeriod"/>
              <a:defRPr/>
            </a:pPr>
            <a:r>
              <a:rPr lang="lv-LV" dirty="0" smtClean="0">
                <a:solidFill>
                  <a:schemeClr val="tx1">
                    <a:lumMod val="85000"/>
                    <a:lumOff val="15000"/>
                  </a:schemeClr>
                </a:solidFill>
                <a:latin typeface="Arial" pitchFamily="34" charset="0"/>
                <a:cs typeface="Arial" pitchFamily="34" charset="0"/>
              </a:rPr>
              <a:t>Motivēt savstarpējai sadarbībai.</a:t>
            </a:r>
          </a:p>
        </p:txBody>
      </p:sp>
    </p:spTree>
    <p:extLst>
      <p:ext uri="{BB962C8B-B14F-4D97-AF65-F5344CB8AC3E}">
        <p14:creationId xmlns:p14="http://schemas.microsoft.com/office/powerpoint/2010/main" val="2637175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707265" y="188640"/>
            <a:ext cx="6543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lv-LV" b="1" dirty="0" smtClean="0">
                <a:solidFill>
                  <a:schemeClr val="bg1"/>
                </a:solidFill>
                <a:latin typeface="Arial" pitchFamily="34" charset="0"/>
                <a:cs typeface="Arial" pitchFamily="34" charset="0"/>
              </a:rPr>
              <a:t>NVO sektors datos I</a:t>
            </a:r>
            <a:endParaRPr lang="en-US" b="1" dirty="0" smtClean="0">
              <a:solidFill>
                <a:schemeClr val="bg1"/>
              </a:solidFill>
              <a:latin typeface="Arial" pitchFamily="34" charset="0"/>
              <a:cs typeface="Arial" pitchFamily="34" charset="0"/>
            </a:endParaRPr>
          </a:p>
        </p:txBody>
      </p:sp>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88" y="2207798"/>
            <a:ext cx="779145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
          <p:cNvSpPr txBox="1">
            <a:spLocks noChangeArrowheads="1"/>
          </p:cNvSpPr>
          <p:nvPr/>
        </p:nvSpPr>
        <p:spPr bwMode="auto">
          <a:xfrm>
            <a:off x="855588" y="1812306"/>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lv-LV" sz="2000" dirty="0"/>
              <a:t>Kopējais biedrību un nodibinājumu skaits ir </a:t>
            </a:r>
            <a:r>
              <a:rPr lang="lv-LV" sz="2000" b="1" dirty="0" smtClean="0"/>
              <a:t>15, 506</a:t>
            </a:r>
            <a:endParaRPr lang="lv-LV" b="1" dirty="0"/>
          </a:p>
        </p:txBody>
      </p:sp>
      <p:sp>
        <p:nvSpPr>
          <p:cNvPr id="10" name="Rounded Rectangle 9"/>
          <p:cNvSpPr/>
          <p:nvPr/>
        </p:nvSpPr>
        <p:spPr>
          <a:xfrm>
            <a:off x="965183" y="2708920"/>
            <a:ext cx="1302561" cy="8184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Stopiņu novadā 60 NVO</a:t>
            </a:r>
            <a:endParaRPr lang="lv-LV" dirty="0"/>
          </a:p>
        </p:txBody>
      </p:sp>
      <p:sp>
        <p:nvSpPr>
          <p:cNvPr id="16" name="U-Turn Arrow 15"/>
          <p:cNvSpPr/>
          <p:nvPr/>
        </p:nvSpPr>
        <p:spPr>
          <a:xfrm flipH="1">
            <a:off x="1616462" y="2171721"/>
            <a:ext cx="2307465" cy="704036"/>
          </a:xfrm>
          <a:prstGeom prst="utur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707265" y="188640"/>
            <a:ext cx="6543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lv-LV" b="1" dirty="0" smtClean="0">
                <a:solidFill>
                  <a:schemeClr val="bg1"/>
                </a:solidFill>
                <a:latin typeface="Arial" pitchFamily="34" charset="0"/>
                <a:cs typeface="Arial" pitchFamily="34" charset="0"/>
              </a:rPr>
              <a:t>NVO sektors datos II</a:t>
            </a:r>
            <a:endParaRPr lang="en-US" b="1" dirty="0" smtClean="0">
              <a:solidFill>
                <a:schemeClr val="bg1"/>
              </a:solidFill>
              <a:latin typeface="Arial" pitchFamily="34" charset="0"/>
              <a:cs typeface="Arial" pitchFamily="34" charset="0"/>
            </a:endParaRPr>
          </a:p>
        </p:txBody>
      </p:sp>
      <p:pic>
        <p:nvPicPr>
          <p:cNvPr id="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31641"/>
            <a:ext cx="9036496" cy="5526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331641" y="188640"/>
            <a:ext cx="6919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lv-LV" b="1" dirty="0" smtClean="0">
                <a:solidFill>
                  <a:schemeClr val="bg1"/>
                </a:solidFill>
                <a:latin typeface="Arial" pitchFamily="34" charset="0"/>
                <a:cs typeface="Arial" pitchFamily="34" charset="0"/>
              </a:rPr>
              <a:t>NVO saimnieciskā aktivitāte</a:t>
            </a:r>
            <a:endParaRPr lang="en-US" b="1" dirty="0" smtClean="0">
              <a:solidFill>
                <a:schemeClr val="bg1"/>
              </a:solidFill>
              <a:latin typeface="Arial" pitchFamily="34" charset="0"/>
              <a:cs typeface="Arial" pitchFamily="34" charset="0"/>
            </a:endParaRPr>
          </a:p>
        </p:txBody>
      </p:sp>
      <p:sp>
        <p:nvSpPr>
          <p:cNvPr id="5" name="TextBox 4"/>
          <p:cNvSpPr txBox="1"/>
          <p:nvPr/>
        </p:nvSpPr>
        <p:spPr>
          <a:xfrm>
            <a:off x="149224" y="1844675"/>
            <a:ext cx="8743255" cy="4491038"/>
          </a:xfrm>
          <a:prstGeom prst="rect">
            <a:avLst/>
          </a:prstGeom>
          <a:noFill/>
        </p:spPr>
        <p:txBody>
          <a:bodyPr wrap="square">
            <a:spAutoFit/>
          </a:bodyPr>
          <a:lstStyle/>
          <a:p>
            <a:pPr algn="just">
              <a:lnSpc>
                <a:spcPct val="114000"/>
              </a:lnSpc>
              <a:spcAft>
                <a:spcPts val="600"/>
              </a:spcAft>
              <a:defRPr/>
            </a:pPr>
            <a:r>
              <a:rPr lang="lv-LV" sz="2400" dirty="0"/>
              <a:t>2009. gada nogalē </a:t>
            </a:r>
            <a:r>
              <a:rPr lang="lv-LV" sz="2400" b="1" dirty="0"/>
              <a:t>24% </a:t>
            </a:r>
            <a:r>
              <a:rPr lang="lv-LV" sz="2400" dirty="0"/>
              <a:t>NVO bija PVN maksātāji.</a:t>
            </a:r>
          </a:p>
          <a:p>
            <a:pPr algn="just">
              <a:lnSpc>
                <a:spcPct val="114000"/>
              </a:lnSpc>
              <a:spcAft>
                <a:spcPts val="600"/>
              </a:spcAft>
              <a:defRPr/>
            </a:pPr>
            <a:r>
              <a:rPr lang="lv-LV" sz="2400" dirty="0"/>
              <a:t>Vidēji vienas NVO apgrozījums 2009. gadā bija </a:t>
            </a:r>
            <a:r>
              <a:rPr lang="lv-LV" sz="2400" b="1" dirty="0"/>
              <a:t>18 421 </a:t>
            </a:r>
            <a:r>
              <a:rPr lang="lv-LV" sz="2400" dirty="0"/>
              <a:t>lats.</a:t>
            </a:r>
          </a:p>
          <a:p>
            <a:pPr algn="just">
              <a:lnSpc>
                <a:spcPct val="114000"/>
              </a:lnSpc>
              <a:spcAft>
                <a:spcPts val="600"/>
              </a:spcAft>
              <a:defRPr/>
            </a:pPr>
            <a:r>
              <a:rPr lang="lv-LV" sz="2400" dirty="0"/>
              <a:t>2010. gadā brīvprātīgā darba monetārā vērtība </a:t>
            </a:r>
            <a:r>
              <a:rPr lang="lv-LV" sz="2400" b="1" dirty="0"/>
              <a:t>82, 558 </a:t>
            </a:r>
            <a:r>
              <a:rPr lang="lv-LV" sz="2400" dirty="0"/>
              <a:t>miljoni latu.</a:t>
            </a:r>
          </a:p>
          <a:p>
            <a:pPr algn="just">
              <a:lnSpc>
                <a:spcPct val="114000"/>
              </a:lnSpc>
              <a:spcAft>
                <a:spcPts val="600"/>
              </a:spcAft>
              <a:defRPr/>
            </a:pPr>
            <a:r>
              <a:rPr lang="lv-LV" sz="2400" dirty="0"/>
              <a:t>Biežākie finansējuma avoti 2010. gadā:</a:t>
            </a:r>
          </a:p>
          <a:p>
            <a:pPr marL="457200" indent="-457200" algn="just">
              <a:lnSpc>
                <a:spcPct val="114000"/>
              </a:lnSpc>
              <a:spcAft>
                <a:spcPts val="600"/>
              </a:spcAft>
              <a:buFont typeface="+mj-lt"/>
              <a:buAutoNum type="arabicPeriod"/>
              <a:defRPr/>
            </a:pPr>
            <a:r>
              <a:rPr lang="lv-LV" sz="2000" dirty="0"/>
              <a:t>uzņēmumu ziedojumi;</a:t>
            </a:r>
          </a:p>
          <a:p>
            <a:pPr marL="457200" indent="-457200" algn="just">
              <a:lnSpc>
                <a:spcPct val="114000"/>
              </a:lnSpc>
              <a:spcAft>
                <a:spcPts val="600"/>
              </a:spcAft>
              <a:buFont typeface="+mj-lt"/>
              <a:buAutoNum type="arabicPeriod"/>
              <a:defRPr/>
            </a:pPr>
            <a:r>
              <a:rPr lang="lv-LV" sz="2000" dirty="0"/>
              <a:t>organizācijas biedri;</a:t>
            </a:r>
          </a:p>
          <a:p>
            <a:pPr marL="457200" indent="-457200" algn="just">
              <a:lnSpc>
                <a:spcPct val="114000"/>
              </a:lnSpc>
              <a:spcAft>
                <a:spcPts val="600"/>
              </a:spcAft>
              <a:buFont typeface="+mj-lt"/>
              <a:buAutoNum type="arabicPeriod"/>
              <a:defRPr/>
            </a:pPr>
            <a:r>
              <a:rPr lang="lv-LV" sz="2000" dirty="0"/>
              <a:t>ziedojumi no iedzīvotājiem;</a:t>
            </a:r>
          </a:p>
          <a:p>
            <a:pPr marL="457200" indent="-457200" algn="just">
              <a:lnSpc>
                <a:spcPct val="114000"/>
              </a:lnSpc>
              <a:spcAft>
                <a:spcPts val="600"/>
              </a:spcAft>
              <a:buFont typeface="+mj-lt"/>
              <a:buAutoNum type="arabicPeriod"/>
              <a:defRPr/>
            </a:pPr>
            <a:r>
              <a:rPr lang="lv-LV" sz="2000" dirty="0"/>
              <a:t>projektu pieteikumi no vietējām pašvaldībām un nozaru ministrijām vai ES fondu līdzekļu saņemšanai</a:t>
            </a:r>
            <a:r>
              <a:rPr lang="lv-LV" sz="2000" dirty="0">
                <a:solidFill>
                  <a:schemeClr val="tx2"/>
                </a:solidFill>
              </a:rPr>
              <a:t>.</a:t>
            </a:r>
          </a:p>
        </p:txBody>
      </p:sp>
    </p:spTree>
    <p:extLst>
      <p:ext uri="{BB962C8B-B14F-4D97-AF65-F5344CB8AC3E}">
        <p14:creationId xmlns:p14="http://schemas.microsoft.com/office/powerpoint/2010/main" val="426518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1187624" y="2204864"/>
            <a:ext cx="7704856" cy="1791072"/>
          </a:xfrm>
        </p:spPr>
        <p:txBody>
          <a:bodyPr rtlCol="0">
            <a:noAutofit/>
          </a:bodyPr>
          <a:lstStyle/>
          <a:p>
            <a:pPr fontAlgn="auto">
              <a:spcAft>
                <a:spcPts val="0"/>
              </a:spcAft>
              <a:defRPr/>
            </a:pPr>
            <a:r>
              <a:rPr lang="lv-LV" sz="6000" b="1" dirty="0" smtClean="0">
                <a:solidFill>
                  <a:schemeClr val="tx1">
                    <a:lumMod val="85000"/>
                    <a:lumOff val="15000"/>
                  </a:schemeClr>
                </a:solidFill>
                <a:latin typeface="Arial" pitchFamily="34" charset="0"/>
                <a:cs typeface="Arial" pitchFamily="34" charset="0"/>
              </a:rPr>
              <a:t>Interešu aizstāvības liecības</a:t>
            </a:r>
            <a:endParaRPr lang="en-US" sz="6000" b="1" dirty="0" smtClean="0">
              <a:solidFill>
                <a:schemeClr val="tx1">
                  <a:lumMod val="85000"/>
                  <a:lumOff val="1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3688" y="278176"/>
            <a:ext cx="6316222" cy="1143000"/>
          </a:xfrm>
        </p:spPr>
        <p:txBody>
          <a:bodyPr/>
          <a:lstStyle/>
          <a:p>
            <a:r>
              <a:rPr lang="lv-LV" b="1" dirty="0" smtClean="0">
                <a:latin typeface="Arial" pitchFamily="34" charset="0"/>
                <a:cs typeface="Arial" pitchFamily="34" charset="0"/>
              </a:rPr>
              <a:t>NVO sektora ietekme</a:t>
            </a:r>
            <a:endParaRPr lang="lv-LV" b="1" dirty="0">
              <a:latin typeface="Arial" pitchFamily="34" charset="0"/>
              <a:cs typeface="Arial" pitchFamily="34" charset="0"/>
            </a:endParaRPr>
          </a:p>
        </p:txBody>
      </p:sp>
      <p:sp>
        <p:nvSpPr>
          <p:cNvPr id="8" name="TextBox 3"/>
          <p:cNvSpPr txBox="1">
            <a:spLocks noChangeArrowheads="1"/>
          </p:cNvSpPr>
          <p:nvPr/>
        </p:nvSpPr>
        <p:spPr bwMode="auto">
          <a:xfrm>
            <a:off x="1907704" y="1268760"/>
            <a:ext cx="7055817" cy="24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4000"/>
              </a:lnSpc>
              <a:spcAft>
                <a:spcPts val="600"/>
              </a:spcAft>
            </a:pPr>
            <a:r>
              <a:rPr lang="lv-LV" sz="2400" b="1" dirty="0"/>
              <a:t>44% </a:t>
            </a:r>
            <a:r>
              <a:rPr lang="lv-LV" sz="2400" dirty="0"/>
              <a:t>NVO pārstāvju ir pārliecināti par savas organizācijas spējām ietekmēt lēmumu pieņemšanas procesu Latvijā.</a:t>
            </a:r>
          </a:p>
          <a:p>
            <a:pPr algn="just" eaLnBrk="1" hangingPunct="1">
              <a:lnSpc>
                <a:spcPct val="114000"/>
              </a:lnSpc>
              <a:spcAft>
                <a:spcPts val="600"/>
              </a:spcAft>
            </a:pPr>
            <a:endParaRPr lang="lv-LV" sz="800" dirty="0"/>
          </a:p>
          <a:p>
            <a:pPr algn="just" eaLnBrk="1" hangingPunct="1">
              <a:lnSpc>
                <a:spcPct val="114000"/>
              </a:lnSpc>
              <a:spcAft>
                <a:spcPts val="600"/>
              </a:spcAft>
            </a:pPr>
            <a:r>
              <a:rPr lang="lv-LV" sz="2400" b="1" dirty="0"/>
              <a:t>15% </a:t>
            </a:r>
            <a:r>
              <a:rPr lang="lv-LV" sz="2400" dirty="0"/>
              <a:t>aptaujāto iedzīvotāju uzskata, ka viņi spēj ietekmēt lēmumu pieņemšanas procesu Latvijā. </a:t>
            </a:r>
          </a:p>
        </p:txBody>
      </p:sp>
      <p:sp>
        <p:nvSpPr>
          <p:cNvPr id="9" name="Rectangle 8"/>
          <p:cNvSpPr/>
          <p:nvPr/>
        </p:nvSpPr>
        <p:spPr>
          <a:xfrm>
            <a:off x="2285999" y="3933056"/>
            <a:ext cx="6677521" cy="1355371"/>
          </a:xfrm>
          <a:prstGeom prst="rect">
            <a:avLst/>
          </a:prstGeom>
        </p:spPr>
        <p:txBody>
          <a:bodyPr wrap="square">
            <a:spAutoFit/>
          </a:bodyPr>
          <a:lstStyle/>
          <a:p>
            <a:pPr algn="just" eaLnBrk="1" hangingPunct="1">
              <a:lnSpc>
                <a:spcPct val="114000"/>
              </a:lnSpc>
              <a:spcAft>
                <a:spcPts val="600"/>
              </a:spcAft>
            </a:pPr>
            <a:r>
              <a:rPr lang="lv-LV" sz="2400" dirty="0" smtClean="0"/>
              <a:t>Kādā no sabiedriskajām aktivitātēm ir piedalījušies </a:t>
            </a:r>
            <a:r>
              <a:rPr lang="lv-LV" sz="2400" b="1" dirty="0" smtClean="0"/>
              <a:t>87% </a:t>
            </a:r>
            <a:r>
              <a:rPr lang="lv-LV" sz="2400" dirty="0" smtClean="0"/>
              <a:t>aptaujāto Latvijas iedzīvotāju, bet iesaistījušies organizācijas darbībā – </a:t>
            </a:r>
            <a:r>
              <a:rPr lang="lv-LV" sz="2400" b="1" dirty="0" smtClean="0"/>
              <a:t>40%.</a:t>
            </a:r>
            <a:endParaRPr lang="lv-LV" sz="2400" b="1" dirty="0"/>
          </a:p>
        </p:txBody>
      </p:sp>
      <p:sp>
        <p:nvSpPr>
          <p:cNvPr id="10" name="Right Arrow 9"/>
          <p:cNvSpPr/>
          <p:nvPr/>
        </p:nvSpPr>
        <p:spPr>
          <a:xfrm>
            <a:off x="1259632" y="1412776"/>
            <a:ext cx="504056" cy="21602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ight Arrow 10"/>
          <p:cNvSpPr/>
          <p:nvPr/>
        </p:nvSpPr>
        <p:spPr>
          <a:xfrm>
            <a:off x="1316118" y="2996952"/>
            <a:ext cx="504056" cy="21602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ight Arrow 11"/>
          <p:cNvSpPr/>
          <p:nvPr/>
        </p:nvSpPr>
        <p:spPr>
          <a:xfrm>
            <a:off x="1511660" y="4149080"/>
            <a:ext cx="504056" cy="21602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331641" y="188640"/>
            <a:ext cx="6919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lv-LV" b="1" dirty="0" smtClean="0">
                <a:solidFill>
                  <a:schemeClr val="bg1"/>
                </a:solidFill>
                <a:latin typeface="Arial" pitchFamily="34" charset="0"/>
                <a:cs typeface="Arial" pitchFamily="34" charset="0"/>
              </a:rPr>
              <a:t>Interešu aizstāvība</a:t>
            </a:r>
            <a:endParaRPr lang="en-US" b="1" dirty="0" smtClean="0">
              <a:solidFill>
                <a:schemeClr val="bg1"/>
              </a:solidFill>
              <a:latin typeface="Arial" pitchFamily="34" charset="0"/>
              <a:cs typeface="Arial" pitchFamily="34" charset="0"/>
            </a:endParaRPr>
          </a:p>
        </p:txBody>
      </p:sp>
      <p:sp>
        <p:nvSpPr>
          <p:cNvPr id="5" name="TextBox 4"/>
          <p:cNvSpPr txBox="1"/>
          <p:nvPr/>
        </p:nvSpPr>
        <p:spPr>
          <a:xfrm>
            <a:off x="149223" y="2132856"/>
            <a:ext cx="8743255" cy="2554545"/>
          </a:xfrm>
          <a:prstGeom prst="rect">
            <a:avLst/>
          </a:prstGeom>
          <a:noFill/>
        </p:spPr>
        <p:txBody>
          <a:bodyPr wrap="square">
            <a:spAutoFit/>
          </a:bodyPr>
          <a:lstStyle/>
          <a:p>
            <a:pPr algn="just"/>
            <a:r>
              <a:rPr lang="lv-LV" sz="2400" b="1" dirty="0" smtClean="0"/>
              <a:t>I</a:t>
            </a:r>
            <a:r>
              <a:rPr lang="en-US" sz="2400" b="1" dirty="0" err="1" smtClean="0"/>
              <a:t>espēj</a:t>
            </a:r>
            <a:r>
              <a:rPr lang="lv-LV" sz="2400" b="1" dirty="0" smtClean="0"/>
              <a:t>a</a:t>
            </a:r>
            <a:r>
              <a:rPr lang="en-US" sz="2400" b="1" dirty="0" smtClean="0"/>
              <a:t>  </a:t>
            </a:r>
            <a:r>
              <a:rPr lang="en-US" sz="2400" b="1" dirty="0" err="1" smtClean="0"/>
              <a:t>tiem</a:t>
            </a:r>
            <a:r>
              <a:rPr lang="en-US" sz="2400" b="1" dirty="0" smtClean="0"/>
              <a:t>,  </a:t>
            </a:r>
            <a:r>
              <a:rPr lang="en-US" sz="2400" b="1" dirty="0" err="1"/>
              <a:t>kuriem</a:t>
            </a:r>
            <a:r>
              <a:rPr lang="en-US" sz="2400" b="1" dirty="0"/>
              <a:t> </a:t>
            </a:r>
            <a:r>
              <a:rPr lang="en-US" sz="2400" b="1" dirty="0" err="1"/>
              <a:t>nav</a:t>
            </a:r>
            <a:r>
              <a:rPr lang="en-US" sz="2400" b="1" dirty="0"/>
              <a:t>  </a:t>
            </a:r>
            <a:r>
              <a:rPr lang="en-US" sz="2400" b="1" dirty="0" err="1" smtClean="0"/>
              <a:t>iespējas</a:t>
            </a:r>
            <a:r>
              <a:rPr lang="lv-LV" sz="2400" b="1" dirty="0" smtClean="0"/>
              <a:t>,</a:t>
            </a:r>
            <a:r>
              <a:rPr lang="en-US" sz="2400" b="1" dirty="0" smtClean="0"/>
              <a:t> </a:t>
            </a:r>
            <a:r>
              <a:rPr lang="en-US" sz="2400" b="1" dirty="0" err="1"/>
              <a:t>pārstāvēt</a:t>
            </a:r>
            <a:r>
              <a:rPr lang="en-US" sz="2400" b="1" dirty="0"/>
              <a:t> </a:t>
            </a:r>
            <a:r>
              <a:rPr lang="en-US" sz="2400" b="1" dirty="0" err="1" smtClean="0"/>
              <a:t>sevi</a:t>
            </a:r>
            <a:r>
              <a:rPr lang="lv-LV" sz="2400" b="1" dirty="0" smtClean="0"/>
              <a:t>.</a:t>
            </a:r>
          </a:p>
          <a:p>
            <a:pPr algn="just"/>
            <a:endParaRPr lang="lv-LV" sz="800" b="1" dirty="0" smtClean="0"/>
          </a:p>
          <a:p>
            <a:pPr algn="just"/>
            <a:r>
              <a:rPr lang="lv-LV" sz="2400" b="1" dirty="0" smtClean="0"/>
              <a:t>P</a:t>
            </a:r>
            <a:r>
              <a:rPr lang="en-US" sz="2400" b="1" dirty="0" err="1" smtClean="0"/>
              <a:t>anākt</a:t>
            </a:r>
            <a:r>
              <a:rPr lang="en-US" sz="2400" b="1" dirty="0"/>
              <a:t>, </a:t>
            </a:r>
            <a:r>
              <a:rPr lang="en-US" sz="2400" b="1" dirty="0" err="1"/>
              <a:t>ka</a:t>
            </a:r>
            <a:r>
              <a:rPr lang="en-US" sz="2400" b="1" dirty="0"/>
              <a:t> </a:t>
            </a:r>
            <a:r>
              <a:rPr lang="en-US" sz="2400" b="1" dirty="0" err="1"/>
              <a:t>viņu</a:t>
            </a:r>
            <a:r>
              <a:rPr lang="en-US" sz="2400" b="1" dirty="0"/>
              <a:t> </a:t>
            </a:r>
            <a:r>
              <a:rPr lang="en-US" sz="2400" b="1" dirty="0" err="1"/>
              <a:t>vajadzības</a:t>
            </a:r>
            <a:r>
              <a:rPr lang="en-US" sz="2400" b="1" dirty="0"/>
              <a:t> un </a:t>
            </a:r>
            <a:r>
              <a:rPr lang="en-US" sz="2400" b="1" dirty="0" err="1"/>
              <a:t>vēlmes</a:t>
            </a:r>
            <a:r>
              <a:rPr lang="en-US" sz="2400" b="1" dirty="0"/>
              <a:t> </a:t>
            </a:r>
            <a:r>
              <a:rPr lang="en-US" sz="2400" b="1" dirty="0" err="1"/>
              <a:t>tiek</a:t>
            </a:r>
            <a:r>
              <a:rPr lang="en-US" sz="2400" b="1" dirty="0"/>
              <a:t> </a:t>
            </a:r>
            <a:r>
              <a:rPr lang="en-US" sz="2400" b="1" dirty="0" err="1"/>
              <a:t>ņemtas</a:t>
            </a:r>
            <a:r>
              <a:rPr lang="en-US" sz="2400" b="1" dirty="0"/>
              <a:t> </a:t>
            </a:r>
            <a:r>
              <a:rPr lang="en-US" sz="2400" b="1" dirty="0" err="1"/>
              <a:t>vērā</a:t>
            </a:r>
            <a:r>
              <a:rPr lang="en-US" sz="2400" b="1" dirty="0" smtClean="0"/>
              <a:t>.</a:t>
            </a:r>
            <a:endParaRPr lang="lv-LV" sz="2400" b="1" dirty="0" smtClean="0"/>
          </a:p>
          <a:p>
            <a:pPr algn="just"/>
            <a:r>
              <a:rPr lang="en-US" sz="2400" b="1" dirty="0" smtClean="0"/>
              <a:t> </a:t>
            </a:r>
            <a:endParaRPr lang="lv-LV" sz="800" dirty="0" smtClean="0"/>
          </a:p>
          <a:p>
            <a:pPr algn="just"/>
            <a:endParaRPr lang="lv-LV" sz="800" dirty="0" smtClean="0"/>
          </a:p>
          <a:p>
            <a:pPr algn="just"/>
            <a:r>
              <a:rPr lang="lv-LV" sz="2400" dirty="0" smtClean="0"/>
              <a:t>Tiek izšķirti divi interešu aizstāvības veidi:</a:t>
            </a:r>
          </a:p>
          <a:p>
            <a:pPr marL="342900" indent="-342900" algn="just">
              <a:buFont typeface="Arial" pitchFamily="34" charset="0"/>
              <a:buChar char="•"/>
            </a:pPr>
            <a:r>
              <a:rPr lang="lv-LV" sz="2400" dirty="0"/>
              <a:t>p</a:t>
            </a:r>
            <a:r>
              <a:rPr lang="lv-LV" sz="2400" dirty="0" smtClean="0"/>
              <a:t>ersonīgo interešu aizstāvība;</a:t>
            </a:r>
          </a:p>
          <a:p>
            <a:pPr marL="342900" indent="-342900" algn="just">
              <a:buFont typeface="Arial" pitchFamily="34" charset="0"/>
              <a:buChar char="•"/>
            </a:pPr>
            <a:r>
              <a:rPr lang="lv-LV" sz="2400" dirty="0"/>
              <a:t>p</a:t>
            </a:r>
            <a:r>
              <a:rPr lang="lv-LV" sz="2400" dirty="0" smtClean="0"/>
              <a:t>ārstāvniecības interešu aizstāvība.</a:t>
            </a:r>
          </a:p>
        </p:txBody>
      </p:sp>
    </p:spTree>
    <p:extLst>
      <p:ext uri="{BB962C8B-B14F-4D97-AF65-F5344CB8AC3E}">
        <p14:creationId xmlns:p14="http://schemas.microsoft.com/office/powerpoint/2010/main" val="337093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9672" y="0"/>
            <a:ext cx="7456690" cy="1243588"/>
          </a:xfrm>
        </p:spPr>
        <p:txBody>
          <a:bodyPr/>
          <a:lstStyle/>
          <a:p>
            <a:r>
              <a:rPr lang="lv-LV" b="1" dirty="0" smtClean="0">
                <a:latin typeface="Arial" pitchFamily="34" charset="0"/>
                <a:cs typeface="Arial" pitchFamily="34" charset="0"/>
              </a:rPr>
              <a:t>Personīgo interešu aizstāvība</a:t>
            </a:r>
            <a:endParaRPr lang="lv-LV" b="1" dirty="0">
              <a:latin typeface="Arial" pitchFamily="34" charset="0"/>
              <a:cs typeface="Arial"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944" y="1243588"/>
            <a:ext cx="31475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06349" y="3279344"/>
            <a:ext cx="2448272" cy="369332"/>
          </a:xfrm>
          <a:prstGeom prst="rect">
            <a:avLst/>
          </a:prstGeom>
          <a:noFill/>
        </p:spPr>
        <p:txBody>
          <a:bodyPr wrap="square" rtlCol="0">
            <a:spAutoFit/>
          </a:bodyPr>
          <a:lstStyle/>
          <a:p>
            <a:r>
              <a:rPr lang="lv-LV" dirty="0" smtClean="0"/>
              <a:t>Tiesas zāle</a:t>
            </a:r>
            <a:endParaRPr lang="lv-LV"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118859"/>
            <a:ext cx="324626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555776" y="6279099"/>
            <a:ext cx="2448272" cy="369332"/>
          </a:xfrm>
          <a:prstGeom prst="rect">
            <a:avLst/>
          </a:prstGeom>
          <a:noFill/>
        </p:spPr>
        <p:txBody>
          <a:bodyPr wrap="square" rtlCol="0">
            <a:spAutoFit/>
          </a:bodyPr>
          <a:lstStyle/>
          <a:p>
            <a:r>
              <a:rPr lang="lv-LV" dirty="0" smtClean="0"/>
              <a:t>Ministrija</a:t>
            </a:r>
            <a:endParaRPr lang="lv-LV" dirty="0"/>
          </a:p>
        </p:txBody>
      </p:sp>
      <p:sp>
        <p:nvSpPr>
          <p:cNvPr id="14" name="TextBox 13"/>
          <p:cNvSpPr txBox="1"/>
          <p:nvPr/>
        </p:nvSpPr>
        <p:spPr>
          <a:xfrm>
            <a:off x="6203555" y="4035571"/>
            <a:ext cx="2448272" cy="369332"/>
          </a:xfrm>
          <a:prstGeom prst="rect">
            <a:avLst/>
          </a:prstGeom>
          <a:noFill/>
        </p:spPr>
        <p:txBody>
          <a:bodyPr wrap="square" rtlCol="0">
            <a:spAutoFit/>
          </a:bodyPr>
          <a:lstStyle/>
          <a:p>
            <a:pPr algn="r"/>
            <a:r>
              <a:rPr lang="lv-LV" dirty="0" smtClean="0"/>
              <a:t>Pašvaldība</a:t>
            </a:r>
            <a:endParaRPr lang="lv-LV"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618294"/>
            <a:ext cx="3143723" cy="235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74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Template>
  <TotalTime>170</TotalTime>
  <Words>607</Words>
  <Application>Microsoft Office PowerPoint</Application>
  <PresentationFormat>On-screen Show (4:3)</PresentationFormat>
  <Paragraphs>99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160</vt:lpstr>
      <vt:lpstr>Sabiedriskais labums kā NVO prece</vt:lpstr>
      <vt:lpstr>Šodienas mērķi</vt:lpstr>
      <vt:lpstr>PowerPoint Presentation</vt:lpstr>
      <vt:lpstr>PowerPoint Presentation</vt:lpstr>
      <vt:lpstr>PowerPoint Presentation</vt:lpstr>
      <vt:lpstr>Interešu aizstāvības liecības</vt:lpstr>
      <vt:lpstr>NVO sektora ietekme</vt:lpstr>
      <vt:lpstr>PowerPoint Presentation</vt:lpstr>
      <vt:lpstr>Personīgo interešu aizstāvība</vt:lpstr>
      <vt:lpstr>Pārstāvniecības interešu aizstāvība</vt:lpstr>
      <vt:lpstr>Sadarbība pašvaldībā</vt:lpstr>
      <vt:lpstr>PowerPoint Presentation</vt:lpstr>
      <vt:lpstr>PowerPoint Presentation</vt:lpstr>
      <vt:lpstr>Sadarbības piemēri</vt:lpstr>
      <vt:lpstr>Mums katram ir miljons</vt:lpstr>
      <vt:lpstr>Mūsu miljons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Sabiedriskais labums kā NVO prece</dc:title>
  <dc:creator>eLPA</dc:creator>
  <cp:lastModifiedBy>eLPA</cp:lastModifiedBy>
  <cp:revision>19</cp:revision>
  <dcterms:created xsi:type="dcterms:W3CDTF">2012-02-22T10:28:15Z</dcterms:created>
  <dcterms:modified xsi:type="dcterms:W3CDTF">2012-02-23T08:32:18Z</dcterms:modified>
</cp:coreProperties>
</file>