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937" r:id="rId2"/>
  </p:sldMasterIdLst>
  <p:notesMasterIdLst>
    <p:notesMasterId r:id="rId19"/>
  </p:notesMasterIdLst>
  <p:handoutMasterIdLst>
    <p:handoutMasterId r:id="rId20"/>
  </p:handoutMasterIdLst>
  <p:sldIdLst>
    <p:sldId id="334" r:id="rId3"/>
    <p:sldId id="257" r:id="rId4"/>
    <p:sldId id="345" r:id="rId5"/>
    <p:sldId id="352" r:id="rId6"/>
    <p:sldId id="351" r:id="rId7"/>
    <p:sldId id="350" r:id="rId8"/>
    <p:sldId id="349" r:id="rId9"/>
    <p:sldId id="348" r:id="rId10"/>
    <p:sldId id="347" r:id="rId11"/>
    <p:sldId id="346" r:id="rId12"/>
    <p:sldId id="353" r:id="rId13"/>
    <p:sldId id="356" r:id="rId14"/>
    <p:sldId id="355" r:id="rId15"/>
    <p:sldId id="354" r:id="rId16"/>
    <p:sldId id="357" r:id="rId17"/>
    <p:sldId id="344" r:id="rId18"/>
  </p:sldIdLst>
  <p:sldSz cx="9144000" cy="6858000" type="screen4x3"/>
  <p:notesSz cx="6881813" cy="9296400"/>
  <p:defaultTextStyle>
    <a:defPPr>
      <a:defRPr lang="en-US"/>
    </a:defPPr>
    <a:lvl1pPr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1pPr>
    <a:lvl2pPr marL="468313" indent="-111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2pPr>
    <a:lvl3pPr marL="938213" indent="-238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3pPr>
    <a:lvl4pPr marL="1408113" indent="-365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4pPr>
    <a:lvl5pPr marL="1878013" indent="-49213" algn="l" defTabSz="938213" rtl="0" eaLnBrk="0" fontAlgn="base" hangingPunct="0">
      <a:spcBef>
        <a:spcPct val="0"/>
      </a:spcBef>
      <a:spcAft>
        <a:spcPct val="0"/>
      </a:spcAft>
      <a:defRPr sz="1700" kern="1200">
        <a:solidFill>
          <a:schemeClr val="tx1"/>
        </a:solidFill>
        <a:latin typeface="Times New Roman" pitchFamily="18" charset="0"/>
        <a:ea typeface="+mn-ea"/>
        <a:cs typeface="Arial" charset="0"/>
      </a:defRPr>
    </a:lvl5pPr>
    <a:lvl6pPr marL="2286000" algn="l" defTabSz="914400" rtl="0" eaLnBrk="1" latinLnBrk="0" hangingPunct="1">
      <a:defRPr sz="1700" kern="1200">
        <a:solidFill>
          <a:schemeClr val="tx1"/>
        </a:solidFill>
        <a:latin typeface="Times New Roman" pitchFamily="18" charset="0"/>
        <a:ea typeface="+mn-ea"/>
        <a:cs typeface="Arial" charset="0"/>
      </a:defRPr>
    </a:lvl6pPr>
    <a:lvl7pPr marL="2743200" algn="l" defTabSz="914400" rtl="0" eaLnBrk="1" latinLnBrk="0" hangingPunct="1">
      <a:defRPr sz="1700" kern="1200">
        <a:solidFill>
          <a:schemeClr val="tx1"/>
        </a:solidFill>
        <a:latin typeface="Times New Roman" pitchFamily="18" charset="0"/>
        <a:ea typeface="+mn-ea"/>
        <a:cs typeface="Arial" charset="0"/>
      </a:defRPr>
    </a:lvl7pPr>
    <a:lvl8pPr marL="3200400" algn="l" defTabSz="914400" rtl="0" eaLnBrk="1" latinLnBrk="0" hangingPunct="1">
      <a:defRPr sz="1700" kern="1200">
        <a:solidFill>
          <a:schemeClr val="tx1"/>
        </a:solidFill>
        <a:latin typeface="Times New Roman" pitchFamily="18" charset="0"/>
        <a:ea typeface="+mn-ea"/>
        <a:cs typeface="Arial" charset="0"/>
      </a:defRPr>
    </a:lvl8pPr>
    <a:lvl9pPr marL="3657600" algn="l" defTabSz="914400" rtl="0" eaLnBrk="1" latinLnBrk="0" hangingPunct="1">
      <a:defRPr sz="17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DDEB"/>
    <a:srgbClr val="92D050"/>
    <a:srgbClr val="E17B7C"/>
    <a:srgbClr val="FF7B7C"/>
    <a:srgbClr val="FFC8BF"/>
    <a:srgbClr val="FFBD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90" autoAdjust="0"/>
    <p:restoredTop sz="94660"/>
  </p:normalViewPr>
  <p:slideViewPr>
    <p:cSldViewPr snapToGrid="0" snapToObjects="1">
      <p:cViewPr varScale="1">
        <p:scale>
          <a:sx n="103" d="100"/>
          <a:sy n="103" d="100"/>
        </p:scale>
        <p:origin x="300" y="10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1" d="100"/>
          <a:sy n="81" d="100"/>
        </p:scale>
        <p:origin x="205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1"/>
            <a:ext cx="2982119" cy="464820"/>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sz="quarter" idx="1"/>
          </p:nvPr>
        </p:nvSpPr>
        <p:spPr>
          <a:xfrm>
            <a:off x="3898102" y="1"/>
            <a:ext cx="2982119" cy="464820"/>
          </a:xfrm>
          <a:prstGeom prst="rect">
            <a:avLst/>
          </a:prstGeom>
        </p:spPr>
        <p:txBody>
          <a:bodyPr vert="horz" lIns="91440" tIns="45720" rIns="91440" bIns="45720" rtlCol="0"/>
          <a:lstStyle>
            <a:lvl1pPr algn="r">
              <a:defRPr sz="1200"/>
            </a:lvl1pPr>
          </a:lstStyle>
          <a:p>
            <a:fld id="{E5274789-BD4E-4BC1-9E13-143B92FB55F7}" type="datetimeFigureOut">
              <a:rPr lang="lv-LV" smtClean="0"/>
              <a:t>17.01.2017.</a:t>
            </a:fld>
            <a:endParaRPr lang="lv-LV"/>
          </a:p>
        </p:txBody>
      </p:sp>
      <p:sp>
        <p:nvSpPr>
          <p:cNvPr id="4" name="Kājenes vietturis 3"/>
          <p:cNvSpPr>
            <a:spLocks noGrp="1"/>
          </p:cNvSpPr>
          <p:nvPr>
            <p:ph type="ftr" sz="quarter" idx="2"/>
          </p:nvPr>
        </p:nvSpPr>
        <p:spPr>
          <a:xfrm>
            <a:off x="0" y="8829968"/>
            <a:ext cx="2982119" cy="464820"/>
          </a:xfrm>
          <a:prstGeom prst="rect">
            <a:avLst/>
          </a:prstGeom>
        </p:spPr>
        <p:txBody>
          <a:bodyPr vert="horz" lIns="91440" tIns="45720" rIns="91440" bIns="45720" rtlCol="0" anchor="b"/>
          <a:lstStyle>
            <a:lvl1pPr algn="l">
              <a:defRPr sz="1200"/>
            </a:lvl1pPr>
          </a:lstStyle>
          <a:p>
            <a:endParaRPr lang="lv-LV"/>
          </a:p>
        </p:txBody>
      </p:sp>
      <p:sp>
        <p:nvSpPr>
          <p:cNvPr id="5" name="Slaida numura vietturis 4"/>
          <p:cNvSpPr>
            <a:spLocks noGrp="1"/>
          </p:cNvSpPr>
          <p:nvPr>
            <p:ph type="sldNum" sz="quarter" idx="3"/>
          </p:nvPr>
        </p:nvSpPr>
        <p:spPr>
          <a:xfrm>
            <a:off x="3898102" y="8829968"/>
            <a:ext cx="2982119" cy="464820"/>
          </a:xfrm>
          <a:prstGeom prst="rect">
            <a:avLst/>
          </a:prstGeom>
        </p:spPr>
        <p:txBody>
          <a:bodyPr vert="horz" lIns="91440" tIns="45720" rIns="91440" bIns="45720" rtlCol="0" anchor="b"/>
          <a:lstStyle>
            <a:lvl1pPr algn="r">
              <a:defRPr sz="1200"/>
            </a:lvl1pPr>
          </a:lstStyle>
          <a:p>
            <a:fld id="{55BF3FE4-9F03-4127-9806-C6CD12D5A99F}" type="slidenum">
              <a:rPr lang="lv-LV" smtClean="0"/>
              <a:t>‹#›</a:t>
            </a:fld>
            <a:endParaRPr lang="lv-LV"/>
          </a:p>
        </p:txBody>
      </p:sp>
    </p:spTree>
    <p:extLst>
      <p:ext uri="{BB962C8B-B14F-4D97-AF65-F5344CB8AC3E}">
        <p14:creationId xmlns:p14="http://schemas.microsoft.com/office/powerpoint/2010/main" val="12452726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4820"/>
          </a:xfrm>
          <a:prstGeom prst="rect">
            <a:avLst/>
          </a:prstGeom>
        </p:spPr>
        <p:txBody>
          <a:bodyPr vert="horz" lIns="91440" tIns="45720" rIns="91440" bIns="45720" rtlCol="0"/>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898102" y="1"/>
            <a:ext cx="2982119" cy="464820"/>
          </a:xfrm>
          <a:prstGeom prst="rect">
            <a:avLst/>
          </a:prstGeom>
        </p:spPr>
        <p:txBody>
          <a:bodyPr vert="horz" lIns="91440" tIns="45720" rIns="91440" bIns="45720" rtlCol="0"/>
          <a:lstStyle>
            <a:lvl1pPr algn="r" defTabSz="939575" eaLnBrk="1" fontAlgn="auto" hangingPunct="1">
              <a:spcBef>
                <a:spcPts val="0"/>
              </a:spcBef>
              <a:spcAft>
                <a:spcPts val="0"/>
              </a:spcAft>
              <a:defRPr sz="1200">
                <a:latin typeface="+mn-lt"/>
                <a:cs typeface="+mn-cs"/>
              </a:defRPr>
            </a:lvl1pPr>
          </a:lstStyle>
          <a:p>
            <a:pPr>
              <a:defRPr/>
            </a:pPr>
            <a:fld id="{139507FD-8E2E-4285-A033-D3A71417A963}" type="datetimeFigureOut">
              <a:rPr lang="lv-LV"/>
              <a:pPr>
                <a:defRPr/>
              </a:pPr>
              <a:t>17.01.2017.</a:t>
            </a:fld>
            <a:endParaRPr lang="lv-LV"/>
          </a:p>
        </p:txBody>
      </p:sp>
      <p:sp>
        <p:nvSpPr>
          <p:cNvPr id="4" name="Slide Image Placeholder 3"/>
          <p:cNvSpPr>
            <a:spLocks noGrp="1" noRot="1" noChangeAspect="1"/>
          </p:cNvSpPr>
          <p:nvPr>
            <p:ph type="sldImg" idx="2"/>
          </p:nvPr>
        </p:nvSpPr>
        <p:spPr>
          <a:xfrm>
            <a:off x="1117600" y="698500"/>
            <a:ext cx="4646613" cy="3486150"/>
          </a:xfrm>
          <a:prstGeom prst="rect">
            <a:avLst/>
          </a:prstGeom>
          <a:noFill/>
          <a:ln w="12700">
            <a:solidFill>
              <a:prstClr val="black"/>
            </a:solidFill>
          </a:ln>
        </p:spPr>
        <p:txBody>
          <a:bodyPr vert="horz" lIns="91440" tIns="45720" rIns="91440" bIns="45720" rtlCol="0" anchor="ctr"/>
          <a:lstStyle/>
          <a:p>
            <a:pPr lvl="0"/>
            <a:endParaRPr lang="lv-LV" noProof="0"/>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lv-LV" noProof="0"/>
          </a:p>
        </p:txBody>
      </p:sp>
      <p:sp>
        <p:nvSpPr>
          <p:cNvPr id="6" name="Footer Placeholder 5"/>
          <p:cNvSpPr>
            <a:spLocks noGrp="1"/>
          </p:cNvSpPr>
          <p:nvPr>
            <p:ph type="ftr" sz="quarter" idx="4"/>
          </p:nvPr>
        </p:nvSpPr>
        <p:spPr>
          <a:xfrm>
            <a:off x="0" y="8829968"/>
            <a:ext cx="2982119" cy="464820"/>
          </a:xfrm>
          <a:prstGeom prst="rect">
            <a:avLst/>
          </a:prstGeom>
        </p:spPr>
        <p:txBody>
          <a:bodyPr vert="horz" lIns="91440" tIns="45720" rIns="91440" bIns="45720" rtlCol="0" anchor="b"/>
          <a:lstStyle>
            <a:lvl1pPr algn="l" defTabSz="939575" eaLnBrk="1" fontAlgn="auto" hangingPunct="1">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898102" y="8829968"/>
            <a:ext cx="2982119" cy="46482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atin typeface="Calibri" pitchFamily="34" charset="0"/>
              </a:defRPr>
            </a:lvl1pPr>
          </a:lstStyle>
          <a:p>
            <a:pPr>
              <a:defRPr/>
            </a:pPr>
            <a:fld id="{C6823194-F716-4A70-BF2A-50E60AA29746}" type="slidenum">
              <a:rPr lang="lv-LV" altLang="en-US"/>
              <a:pPr>
                <a:defRPr/>
              </a:pPr>
              <a:t>‹#›</a:t>
            </a:fld>
            <a:endParaRPr lang="lv-LV" altLang="en-US"/>
          </a:p>
        </p:txBody>
      </p:sp>
    </p:spTree>
    <p:extLst>
      <p:ext uri="{BB962C8B-B14F-4D97-AF65-F5344CB8AC3E}">
        <p14:creationId xmlns:p14="http://schemas.microsoft.com/office/powerpoint/2010/main" val="1335605535"/>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a:t>
            </a:fld>
            <a:endParaRPr lang="lv-LV" altLang="en-US"/>
          </a:p>
        </p:txBody>
      </p:sp>
    </p:spTree>
    <p:extLst>
      <p:ext uri="{BB962C8B-B14F-4D97-AF65-F5344CB8AC3E}">
        <p14:creationId xmlns:p14="http://schemas.microsoft.com/office/powerpoint/2010/main" val="3642233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10</a:t>
            </a:fld>
            <a:endParaRPr lang="lv-LV" altLang="en-US"/>
          </a:p>
        </p:txBody>
      </p:sp>
    </p:spTree>
    <p:extLst>
      <p:ext uri="{BB962C8B-B14F-4D97-AF65-F5344CB8AC3E}">
        <p14:creationId xmlns:p14="http://schemas.microsoft.com/office/powerpoint/2010/main" val="10206905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11</a:t>
            </a:fld>
            <a:endParaRPr lang="lv-LV" altLang="en-US"/>
          </a:p>
        </p:txBody>
      </p:sp>
    </p:spTree>
    <p:extLst>
      <p:ext uri="{BB962C8B-B14F-4D97-AF65-F5344CB8AC3E}">
        <p14:creationId xmlns:p14="http://schemas.microsoft.com/office/powerpoint/2010/main" val="25755052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12</a:t>
            </a:fld>
            <a:endParaRPr lang="lv-LV" altLang="en-US"/>
          </a:p>
        </p:txBody>
      </p:sp>
    </p:spTree>
    <p:extLst>
      <p:ext uri="{BB962C8B-B14F-4D97-AF65-F5344CB8AC3E}">
        <p14:creationId xmlns:p14="http://schemas.microsoft.com/office/powerpoint/2010/main" val="1377773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13</a:t>
            </a:fld>
            <a:endParaRPr lang="lv-LV" altLang="en-US"/>
          </a:p>
        </p:txBody>
      </p:sp>
    </p:spTree>
    <p:extLst>
      <p:ext uri="{BB962C8B-B14F-4D97-AF65-F5344CB8AC3E}">
        <p14:creationId xmlns:p14="http://schemas.microsoft.com/office/powerpoint/2010/main" val="14297789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14</a:t>
            </a:fld>
            <a:endParaRPr lang="lv-LV" altLang="en-US"/>
          </a:p>
        </p:txBody>
      </p:sp>
    </p:spTree>
    <p:extLst>
      <p:ext uri="{BB962C8B-B14F-4D97-AF65-F5344CB8AC3E}">
        <p14:creationId xmlns:p14="http://schemas.microsoft.com/office/powerpoint/2010/main" val="1527332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15</a:t>
            </a:fld>
            <a:endParaRPr lang="lv-LV" altLang="en-US"/>
          </a:p>
        </p:txBody>
      </p:sp>
    </p:spTree>
    <p:extLst>
      <p:ext uri="{BB962C8B-B14F-4D97-AF65-F5344CB8AC3E}">
        <p14:creationId xmlns:p14="http://schemas.microsoft.com/office/powerpoint/2010/main" val="42346269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aida attēla vietturi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Piezīmju vietturi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lv-LV" altLang="lv-LV" smtClean="0"/>
          </a:p>
        </p:txBody>
      </p:sp>
      <p:sp>
        <p:nvSpPr>
          <p:cNvPr id="48132" name="Slaida numura vietturis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5E400279-2357-49D2-B16F-16C699F72217}" type="slidenum">
              <a:rPr lang="lv-LV" altLang="en-US" smtClean="0"/>
              <a:pPr/>
              <a:t>16</a:t>
            </a:fld>
            <a:endParaRPr lang="lv-LV" altLang="en-US" smtClean="0"/>
          </a:p>
        </p:txBody>
      </p:sp>
    </p:spTree>
    <p:extLst>
      <p:ext uri="{BB962C8B-B14F-4D97-AF65-F5344CB8AC3E}">
        <p14:creationId xmlns:p14="http://schemas.microsoft.com/office/powerpoint/2010/main" val="3208303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2</a:t>
            </a:fld>
            <a:endParaRPr lang="lv-LV" altLang="en-US"/>
          </a:p>
        </p:txBody>
      </p:sp>
    </p:spTree>
    <p:extLst>
      <p:ext uri="{BB962C8B-B14F-4D97-AF65-F5344CB8AC3E}">
        <p14:creationId xmlns:p14="http://schemas.microsoft.com/office/powerpoint/2010/main" val="24572053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3</a:t>
            </a:fld>
            <a:endParaRPr lang="lv-LV" altLang="en-US"/>
          </a:p>
        </p:txBody>
      </p:sp>
    </p:spTree>
    <p:extLst>
      <p:ext uri="{BB962C8B-B14F-4D97-AF65-F5344CB8AC3E}">
        <p14:creationId xmlns:p14="http://schemas.microsoft.com/office/powerpoint/2010/main" val="19701773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4</a:t>
            </a:fld>
            <a:endParaRPr lang="lv-LV" altLang="en-US"/>
          </a:p>
        </p:txBody>
      </p:sp>
    </p:spTree>
    <p:extLst>
      <p:ext uri="{BB962C8B-B14F-4D97-AF65-F5344CB8AC3E}">
        <p14:creationId xmlns:p14="http://schemas.microsoft.com/office/powerpoint/2010/main" val="4501084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5</a:t>
            </a:fld>
            <a:endParaRPr lang="lv-LV" altLang="en-US"/>
          </a:p>
        </p:txBody>
      </p:sp>
    </p:spTree>
    <p:extLst>
      <p:ext uri="{BB962C8B-B14F-4D97-AF65-F5344CB8AC3E}">
        <p14:creationId xmlns:p14="http://schemas.microsoft.com/office/powerpoint/2010/main" val="37326471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6</a:t>
            </a:fld>
            <a:endParaRPr lang="lv-LV" altLang="en-US"/>
          </a:p>
        </p:txBody>
      </p:sp>
    </p:spTree>
    <p:extLst>
      <p:ext uri="{BB962C8B-B14F-4D97-AF65-F5344CB8AC3E}">
        <p14:creationId xmlns:p14="http://schemas.microsoft.com/office/powerpoint/2010/main" val="12425498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7</a:t>
            </a:fld>
            <a:endParaRPr lang="lv-LV" altLang="en-US"/>
          </a:p>
        </p:txBody>
      </p:sp>
    </p:spTree>
    <p:extLst>
      <p:ext uri="{BB962C8B-B14F-4D97-AF65-F5344CB8AC3E}">
        <p14:creationId xmlns:p14="http://schemas.microsoft.com/office/powerpoint/2010/main" val="12062407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8</a:t>
            </a:fld>
            <a:endParaRPr lang="lv-LV" altLang="en-US"/>
          </a:p>
        </p:txBody>
      </p:sp>
    </p:spTree>
    <p:extLst>
      <p:ext uri="{BB962C8B-B14F-4D97-AF65-F5344CB8AC3E}">
        <p14:creationId xmlns:p14="http://schemas.microsoft.com/office/powerpoint/2010/main" val="684009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pPr>
              <a:defRPr/>
            </a:pPr>
            <a:fld id="{C6823194-F716-4A70-BF2A-50E60AA29746}" type="slidenum">
              <a:rPr lang="lv-LV" altLang="en-US" smtClean="0"/>
              <a:pPr>
                <a:defRPr/>
              </a:pPr>
              <a:t>9</a:t>
            </a:fld>
            <a:endParaRPr lang="lv-LV" altLang="en-US"/>
          </a:p>
        </p:txBody>
      </p:sp>
    </p:spTree>
    <p:extLst>
      <p:ext uri="{BB962C8B-B14F-4D97-AF65-F5344CB8AC3E}">
        <p14:creationId xmlns:p14="http://schemas.microsoft.com/office/powerpoint/2010/main" val="17491007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1695376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Picture 6"/>
          <p:cNvSpPr>
            <a:spLocks noChangeAspect="1"/>
          </p:cNvSpPr>
          <p:nvPr userDrawn="1"/>
        </p:nvSpPr>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lv-LV" altLang="lv-LV" smtClean="0">
              <a:solidFill>
                <a:prstClr val="black"/>
              </a:solidFill>
              <a:cs typeface="Arial" panose="020B0604020202020204" pitchFamily="34" charset="0"/>
            </a:endParaRPr>
          </a:p>
        </p:txBody>
      </p:sp>
      <p:pic>
        <p:nvPicPr>
          <p:cNvPr id="6"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solidFill>
                <a:prstClr val="black"/>
              </a:solidFill>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772398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D17C125D-37BA-410C-875B-5B47AFE675A4}" type="slidenum">
              <a:rPr lang="en-US" altLang="en-US"/>
              <a:pPr>
                <a:defRPr/>
              </a:pPr>
              <a:t>‹#›</a:t>
            </a:fld>
            <a:endParaRPr lang="en-US" altLang="en-US"/>
          </a:p>
        </p:txBody>
      </p:sp>
    </p:spTree>
    <p:extLst>
      <p:ext uri="{BB962C8B-B14F-4D97-AF65-F5344CB8AC3E}">
        <p14:creationId xmlns:p14="http://schemas.microsoft.com/office/powerpoint/2010/main" val="335657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3B4FFE3D-3CD0-4973-98A4-031F79D9E005}" type="slidenum">
              <a:rPr lang="en-US" altLang="en-US"/>
              <a:pPr>
                <a:defRPr/>
              </a:pPr>
              <a:t>‹#›</a:t>
            </a:fld>
            <a:endParaRPr lang="en-US" altLang="en-US"/>
          </a:p>
        </p:txBody>
      </p:sp>
    </p:spTree>
    <p:extLst>
      <p:ext uri="{BB962C8B-B14F-4D97-AF65-F5344CB8AC3E}">
        <p14:creationId xmlns:p14="http://schemas.microsoft.com/office/powerpoint/2010/main" val="3714213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8078B142-FF99-40CB-AFA8-106AD42F5215}" type="slidenum">
              <a:rPr lang="en-US" altLang="en-US"/>
              <a:pPr>
                <a:defRPr/>
              </a:pPr>
              <a:t>‹#›</a:t>
            </a:fld>
            <a:endParaRPr lang="en-US" altLang="en-US"/>
          </a:p>
        </p:txBody>
      </p:sp>
    </p:spTree>
    <p:extLst>
      <p:ext uri="{BB962C8B-B14F-4D97-AF65-F5344CB8AC3E}">
        <p14:creationId xmlns:p14="http://schemas.microsoft.com/office/powerpoint/2010/main" val="295004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pPr>
              <a:defRPr/>
            </a:pPr>
            <a:fld id="{63B308C4-35FB-4DE0-98C2-39547090242D}" type="slidenum">
              <a:rPr lang="en-US" altLang="en-US"/>
              <a:pPr>
                <a:defRPr/>
              </a:pPr>
              <a:t>‹#›</a:t>
            </a:fld>
            <a:endParaRPr lang="en-US" altLang="en-US"/>
          </a:p>
        </p:txBody>
      </p:sp>
    </p:spTree>
    <p:extLst>
      <p:ext uri="{BB962C8B-B14F-4D97-AF65-F5344CB8AC3E}">
        <p14:creationId xmlns:p14="http://schemas.microsoft.com/office/powerpoint/2010/main" val="32392697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A43A4EE8-D828-4651-A45D-AE3750E90235}" type="slidenum">
              <a:rPr lang="en-US" altLang="en-US"/>
              <a:pPr>
                <a:defRPr/>
              </a:pPr>
              <a:t>‹#›</a:t>
            </a:fld>
            <a:endParaRPr lang="en-US" altLang="en-US"/>
          </a:p>
        </p:txBody>
      </p:sp>
    </p:spTree>
    <p:extLst>
      <p:ext uri="{BB962C8B-B14F-4D97-AF65-F5344CB8AC3E}">
        <p14:creationId xmlns:p14="http://schemas.microsoft.com/office/powerpoint/2010/main" val="2573120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FDC2BDAD-E9E3-427C-B340-6CC47C413A13}" type="slidenum">
              <a:rPr lang="en-US" altLang="en-US"/>
              <a:pPr>
                <a:defRPr/>
              </a:pPr>
              <a:t>‹#›</a:t>
            </a:fld>
            <a:endParaRPr lang="en-US" altLang="en-US"/>
          </a:p>
        </p:txBody>
      </p:sp>
    </p:spTree>
    <p:extLst>
      <p:ext uri="{BB962C8B-B14F-4D97-AF65-F5344CB8AC3E}">
        <p14:creationId xmlns:p14="http://schemas.microsoft.com/office/powerpoint/2010/main" val="8518311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pPr>
              <a:defRPr/>
            </a:pPr>
            <a:fld id="{79D5A6E1-1289-4674-BEE6-3F89AC34DCA4}" type="slidenum">
              <a:rPr lang="en-US" altLang="en-US"/>
              <a:pPr>
                <a:defRPr/>
              </a:pPr>
              <a:t>‹#›</a:t>
            </a:fld>
            <a:endParaRPr lang="en-US" altLang="en-US"/>
          </a:p>
        </p:txBody>
      </p:sp>
    </p:spTree>
    <p:extLst>
      <p:ext uri="{BB962C8B-B14F-4D97-AF65-F5344CB8AC3E}">
        <p14:creationId xmlns:p14="http://schemas.microsoft.com/office/powerpoint/2010/main" val="2530765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238662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2590800" y="1752606"/>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smtClean="0"/>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CB0B776B-B4CF-474F-9BAC-697E4933DFE7}" type="slidenum">
              <a:rPr lang="en-US" altLang="en-US"/>
              <a:pPr>
                <a:defRPr/>
              </a:pPr>
              <a:t>‹#›</a:t>
            </a:fld>
            <a:endParaRPr lang="en-US" altLang="en-US"/>
          </a:p>
        </p:txBody>
      </p:sp>
    </p:spTree>
    <p:extLst>
      <p:ext uri="{BB962C8B-B14F-4D97-AF65-F5344CB8AC3E}">
        <p14:creationId xmlns:p14="http://schemas.microsoft.com/office/powerpoint/2010/main" val="1611070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smtClean="0"/>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611869A7-EDF1-4376-8812-F00AEBE1CFD6}" type="slidenum">
              <a:rPr lang="en-US" altLang="en-US"/>
              <a:pPr>
                <a:defRPr/>
              </a:pPr>
              <a:t>‹#›</a:t>
            </a:fld>
            <a:endParaRPr lang="en-US" altLang="en-US"/>
          </a:p>
        </p:txBody>
      </p:sp>
    </p:spTree>
    <p:extLst>
      <p:ext uri="{BB962C8B-B14F-4D97-AF65-F5344CB8AC3E}">
        <p14:creationId xmlns:p14="http://schemas.microsoft.com/office/powerpoint/2010/main" val="11888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5"/>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715000" y="1752606"/>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B692D0E8-CD19-4E6F-9870-D7CAF087AB8D}" type="slidenum">
              <a:rPr lang="en-US" altLang="en-US"/>
              <a:pPr>
                <a:defRPr/>
              </a:pPr>
              <a:t>‹#›</a:t>
            </a:fld>
            <a:endParaRPr lang="en-US" altLang="en-US"/>
          </a:p>
        </p:txBody>
      </p:sp>
    </p:spTree>
    <p:extLst>
      <p:ext uri="{BB962C8B-B14F-4D97-AF65-F5344CB8AC3E}">
        <p14:creationId xmlns:p14="http://schemas.microsoft.com/office/powerpoint/2010/main" val="1573082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5"/>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15" name="Content Placeholder 2"/>
          <p:cNvSpPr>
            <a:spLocks noGrp="1"/>
          </p:cNvSpPr>
          <p:nvPr>
            <p:ph sz="half" idx="1"/>
          </p:nvPr>
        </p:nvSpPr>
        <p:spPr>
          <a:xfrm>
            <a:off x="2590800" y="2386945"/>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3"/>
          <p:cNvSpPr>
            <a:spLocks noGrp="1"/>
          </p:cNvSpPr>
          <p:nvPr>
            <p:ph sz="half" idx="2"/>
          </p:nvPr>
        </p:nvSpPr>
        <p:spPr>
          <a:xfrm>
            <a:off x="5715000" y="2386941"/>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2" name="Text Placeholder 21"/>
          <p:cNvSpPr>
            <a:spLocks noGrp="1"/>
          </p:cNvSpPr>
          <p:nvPr>
            <p:ph type="body" sz="quarter" idx="16"/>
          </p:nvPr>
        </p:nvSpPr>
        <p:spPr>
          <a:xfrm>
            <a:off x="2590800" y="1852614"/>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23" name="Text Placeholder 21"/>
          <p:cNvSpPr>
            <a:spLocks noGrp="1"/>
          </p:cNvSpPr>
          <p:nvPr>
            <p:ph type="body" sz="quarter" idx="17"/>
          </p:nvPr>
        </p:nvSpPr>
        <p:spPr>
          <a:xfrm>
            <a:off x="5715000" y="1851954"/>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smtClean="0">
                <a:latin typeface="Verdana" pitchFamily="34" charset="0"/>
              </a:defRPr>
            </a:lvl1pPr>
          </a:lstStyle>
          <a:p>
            <a:pPr>
              <a:defRPr/>
            </a:pPr>
            <a:fld id="{74D653B3-1CAA-4C4B-B92F-09FCC404B656}" type="slidenum">
              <a:rPr lang="en-US" altLang="en-US"/>
              <a:pPr>
                <a:defRPr/>
              </a:pPr>
              <a:t>‹#›</a:t>
            </a:fld>
            <a:endParaRPr lang="en-US" altLang="en-US"/>
          </a:p>
        </p:txBody>
      </p:sp>
    </p:spTree>
    <p:extLst>
      <p:ext uri="{BB962C8B-B14F-4D97-AF65-F5344CB8AC3E}">
        <p14:creationId xmlns:p14="http://schemas.microsoft.com/office/powerpoint/2010/main" val="2065757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5"/>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426163A8-D3DF-4981-AEE5-2FB3AF2116AE}" type="slidenum">
              <a:rPr lang="en-US" altLang="en-US"/>
              <a:pPr>
                <a:defRPr/>
              </a:pPr>
              <a:t>‹#›</a:t>
            </a:fld>
            <a:endParaRPr lang="en-US" altLang="en-US"/>
          </a:p>
        </p:txBody>
      </p:sp>
    </p:spTree>
    <p:extLst>
      <p:ext uri="{BB962C8B-B14F-4D97-AF65-F5344CB8AC3E}">
        <p14:creationId xmlns:p14="http://schemas.microsoft.com/office/powerpoint/2010/main" val="2057220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1FD5E774-D6D8-4422-8447-346CFCD057D1}" type="slidenum">
              <a:rPr lang="en-US" altLang="en-US"/>
              <a:pPr>
                <a:defRPr/>
              </a:pPr>
              <a:t>‹#›</a:t>
            </a:fld>
            <a:endParaRPr lang="en-US" altLang="en-US"/>
          </a:p>
        </p:txBody>
      </p:sp>
    </p:spTree>
    <p:extLst>
      <p:ext uri="{BB962C8B-B14F-4D97-AF65-F5344CB8AC3E}">
        <p14:creationId xmlns:p14="http://schemas.microsoft.com/office/powerpoint/2010/main" val="3105619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5"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1"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5569528"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90801" y="1435121"/>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smtClean="0"/>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smtClean="0">
                <a:latin typeface="Verdana" pitchFamily="34" charset="0"/>
              </a:defRPr>
            </a:lvl1pPr>
          </a:lstStyle>
          <a:p>
            <a:pPr>
              <a:defRPr/>
            </a:pPr>
            <a:fld id="{2BD0EDBC-134C-457F-A2B6-55ED416C454F}" type="slidenum">
              <a:rPr lang="en-US" altLang="en-US"/>
              <a:pPr>
                <a:defRPr/>
              </a:pPr>
              <a:t>‹#›</a:t>
            </a:fld>
            <a:endParaRPr lang="en-US" altLang="en-US"/>
          </a:p>
        </p:txBody>
      </p:sp>
    </p:spTree>
    <p:extLst>
      <p:ext uri="{BB962C8B-B14F-4D97-AF65-F5344CB8AC3E}">
        <p14:creationId xmlns:p14="http://schemas.microsoft.com/office/powerpoint/2010/main" val="1905767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7"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smtClean="0"/>
              <a:t>Click to edit Master text styles</a:t>
            </a:r>
          </a:p>
        </p:txBody>
      </p:sp>
    </p:spTree>
    <p:extLst>
      <p:ext uri="{BB962C8B-B14F-4D97-AF65-F5344CB8AC3E}">
        <p14:creationId xmlns:p14="http://schemas.microsoft.com/office/powerpoint/2010/main" val="2749782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4"/>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414"/>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27FD6D95-C772-4F15-A9A4-0982EF7CBAE9}" type="datetime1">
              <a:rPr lang="en-US"/>
              <a:pPr>
                <a:defRPr/>
              </a:pPr>
              <a:t>1/17/2017</a:t>
            </a:fld>
            <a:endParaRPr lang="en-US"/>
          </a:p>
        </p:txBody>
      </p:sp>
      <p:sp>
        <p:nvSpPr>
          <p:cNvPr id="5" name="Footer Placeholder 4"/>
          <p:cNvSpPr>
            <a:spLocks noGrp="1"/>
          </p:cNvSpPr>
          <p:nvPr>
            <p:ph type="ftr" sz="quarter" idx="3"/>
          </p:nvPr>
        </p:nvSpPr>
        <p:spPr>
          <a:xfrm>
            <a:off x="3124200" y="6356414"/>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414"/>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smtClean="0">
                <a:solidFill>
                  <a:srgbClr val="898989"/>
                </a:solidFill>
              </a:defRPr>
            </a:lvl1pPr>
          </a:lstStyle>
          <a:p>
            <a:pPr>
              <a:defRPr/>
            </a:pPr>
            <a:fld id="{FFFF47FC-0CAF-4F4C-97C5-9922A9AEDC0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smtClean="0"/>
              <a:t>Click to edit Master text styles</a:t>
            </a:r>
          </a:p>
          <a:p>
            <a:pPr lvl="1"/>
            <a:r>
              <a:rPr lang="en-US" altLang="lv-LV" smtClean="0"/>
              <a:t>Second level</a:t>
            </a:r>
          </a:p>
          <a:p>
            <a:pPr lvl="2"/>
            <a:r>
              <a:rPr lang="en-US" altLang="lv-LV" smtClean="0"/>
              <a:t>Third level</a:t>
            </a:r>
          </a:p>
          <a:p>
            <a:pPr lvl="3"/>
            <a:r>
              <a:rPr lang="en-US" altLang="lv-LV" smtClean="0"/>
              <a:t>Fourth level</a:t>
            </a:r>
          </a:p>
          <a:p>
            <a:pPr lvl="4"/>
            <a:r>
              <a:rPr lang="en-US" altLang="lv-LV"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68BE5022-3506-4960-827A-0C27F12654D9}" type="datetime1">
              <a:rPr lang="en-US">
                <a:solidFill>
                  <a:prstClr val="black">
                    <a:tint val="75000"/>
                  </a:prstClr>
                </a:solidFill>
              </a:rPr>
              <a:pPr>
                <a:defRPr/>
              </a:pPr>
              <a:t>1/17/2017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22A1C0E7-786D-4E69-B1AD-13AF09D86EA6}" type="slidenum">
              <a:rPr lang="en-US" altLang="en-US">
                <a:cs typeface="Arial" panose="020B0604020202020204" pitchFamily="34" charset="0"/>
              </a:rPr>
              <a:pPr>
                <a:defRPr/>
              </a:pPr>
              <a:t>‹#›</a:t>
            </a:fld>
            <a:endParaRPr lang="en-US" altLang="en-US">
              <a:cs typeface="Arial" panose="020B0604020202020204" pitchFamily="34" charset="0"/>
            </a:endParaRPr>
          </a:p>
        </p:txBody>
      </p:sp>
    </p:spTree>
    <p:extLst>
      <p:ext uri="{BB962C8B-B14F-4D97-AF65-F5344CB8AC3E}">
        <p14:creationId xmlns:p14="http://schemas.microsoft.com/office/powerpoint/2010/main" val="4098695240"/>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Lst>
  <p:timing>
    <p:tnLst>
      <p:par>
        <p:cTn id="1" dur="indefinite" restart="never" nodeType="tmRoot"/>
      </p:par>
    </p:tnLst>
  </p:timing>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Julija.Travina@zm.gov.lv" TargetMode="External"/><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Content Placeholder 2"/>
          <p:cNvSpPr>
            <a:spLocks noGrp="1"/>
          </p:cNvSpPr>
          <p:nvPr>
            <p:ph idx="1"/>
          </p:nvPr>
        </p:nvSpPr>
        <p:spPr>
          <a:xfrm>
            <a:off x="878891" y="2214389"/>
            <a:ext cx="7807911" cy="2655066"/>
          </a:xfrm>
        </p:spPr>
        <p:txBody>
          <a:bodyPr>
            <a:normAutofit/>
          </a:bodyPr>
          <a:lstStyle/>
          <a:p>
            <a:pPr algn="ctr"/>
            <a:r>
              <a:rPr lang="lv-LV" sz="3200" dirty="0">
                <a:solidFill>
                  <a:prstClr val="black"/>
                </a:solidFill>
                <a:latin typeface="Calibri" panose="020F0502020204030204" pitchFamily="34" charset="0"/>
                <a:ea typeface="+mj-ea"/>
                <a:cs typeface="+mj-cs"/>
              </a:rPr>
              <a:t>Grozījumi </a:t>
            </a:r>
            <a:r>
              <a:rPr lang="lv-LV" sz="3200" dirty="0" smtClean="0">
                <a:solidFill>
                  <a:prstClr val="black"/>
                </a:solidFill>
                <a:latin typeface="Calibri" panose="020F0502020204030204" pitchFamily="34" charset="0"/>
                <a:ea typeface="+mj-ea"/>
                <a:cs typeface="+mj-cs"/>
              </a:rPr>
              <a:t>MK not.Nr.769</a:t>
            </a:r>
            <a:r>
              <a:rPr lang="lv-LV" sz="3200" dirty="0">
                <a:solidFill>
                  <a:prstClr val="black"/>
                </a:solidFill>
                <a:latin typeface="Calibri" panose="020F0502020204030204" pitchFamily="34" charset="0"/>
                <a:ea typeface="+mj-ea"/>
                <a:cs typeface="+mj-cs"/>
              </a:rPr>
              <a:t/>
            </a:r>
            <a:br>
              <a:rPr lang="lv-LV" sz="3200" dirty="0">
                <a:solidFill>
                  <a:prstClr val="black"/>
                </a:solidFill>
                <a:latin typeface="Calibri" panose="020F0502020204030204" pitchFamily="34" charset="0"/>
                <a:ea typeface="+mj-ea"/>
                <a:cs typeface="+mj-cs"/>
              </a:rPr>
            </a:br>
            <a:r>
              <a:rPr lang="lv-LV" sz="3200" dirty="0" err="1">
                <a:solidFill>
                  <a:prstClr val="black"/>
                </a:solidFill>
                <a:latin typeface="Calibri" panose="020F0502020204030204" pitchFamily="34" charset="0"/>
                <a:ea typeface="+mj-ea"/>
                <a:cs typeface="+mj-cs"/>
              </a:rPr>
              <a:t>apakšpasākumā</a:t>
            </a:r>
            <a:r>
              <a:rPr lang="lv-LV" sz="3200" dirty="0">
                <a:solidFill>
                  <a:prstClr val="black"/>
                </a:solidFill>
                <a:latin typeface="Calibri" panose="020F0502020204030204" pitchFamily="34" charset="0"/>
                <a:ea typeface="+mj-ea"/>
                <a:cs typeface="+mj-cs"/>
              </a:rPr>
              <a:t/>
            </a:r>
            <a:br>
              <a:rPr lang="lv-LV" sz="3200" dirty="0">
                <a:solidFill>
                  <a:prstClr val="black"/>
                </a:solidFill>
                <a:latin typeface="Calibri" panose="020F0502020204030204" pitchFamily="34" charset="0"/>
                <a:ea typeface="+mj-ea"/>
                <a:cs typeface="+mj-cs"/>
              </a:rPr>
            </a:br>
            <a:r>
              <a:rPr lang="lv-LV" sz="3200" b="1" dirty="0">
                <a:solidFill>
                  <a:prstClr val="black"/>
                </a:solidFill>
                <a:latin typeface="Calibri" panose="020F0502020204030204" pitchFamily="34" charset="0"/>
                <a:ea typeface="+mj-ea"/>
                <a:cs typeface="+mj-cs"/>
              </a:rPr>
              <a:t>«Vietējās rīcības grupas darbības nodrošināšana un teritorijas aktivizēšana»</a:t>
            </a:r>
            <a:endParaRPr lang="lv-LV" sz="3200" b="1" dirty="0">
              <a:latin typeface="Calibri" panose="020F0502020204030204" pitchFamily="34" charset="0"/>
            </a:endParaRPr>
          </a:p>
        </p:txBody>
      </p:sp>
      <p:sp>
        <p:nvSpPr>
          <p:cNvPr id="12294"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1D1FB16-CEE1-465D-8D95-5458ECA45971}" type="slidenum">
              <a:rPr lang="en-US" altLang="en-US"/>
              <a:pPr/>
              <a:t>1</a:t>
            </a:fld>
            <a:endParaRPr lang="en-US" altLang="en-US" dirty="0"/>
          </a:p>
        </p:txBody>
      </p:sp>
      <p:sp>
        <p:nvSpPr>
          <p:cNvPr id="2" name="Rectangle 1"/>
          <p:cNvSpPr/>
          <p:nvPr/>
        </p:nvSpPr>
        <p:spPr>
          <a:xfrm>
            <a:off x="6685766" y="5243084"/>
            <a:ext cx="1233030" cy="353943"/>
          </a:xfrm>
          <a:prstGeom prst="rect">
            <a:avLst/>
          </a:prstGeom>
        </p:spPr>
        <p:txBody>
          <a:bodyPr wrap="none">
            <a:spAutoFit/>
          </a:bodyPr>
          <a:lstStyle/>
          <a:p>
            <a:pPr algn="r"/>
            <a:r>
              <a:rPr lang="lv-LV" dirty="0" smtClean="0">
                <a:latin typeface="Calibri" panose="020F0502020204030204" pitchFamily="34" charset="0"/>
              </a:rPr>
              <a:t>17.01.2017</a:t>
            </a:r>
            <a:r>
              <a:rPr lang="lv-LV" dirty="0">
                <a:latin typeface="Calibri" panose="020F0502020204030204" pitchFamily="34" charset="0"/>
              </a:rPr>
              <a:t>.</a:t>
            </a:r>
          </a:p>
        </p:txBody>
      </p:sp>
    </p:spTree>
    <p:extLst>
      <p:ext uri="{BB962C8B-B14F-4D97-AF65-F5344CB8AC3E}">
        <p14:creationId xmlns:p14="http://schemas.microsoft.com/office/powerpoint/2010/main" val="3551597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latin typeface="Calibri" panose="020F0502020204030204" pitchFamily="34" charset="0"/>
              </a:rPr>
              <a:t>Grozījumi MK not.Nr.769 – iesniedzamie dokumenti </a:t>
            </a:r>
          </a:p>
        </p:txBody>
      </p:sp>
      <p:sp>
        <p:nvSpPr>
          <p:cNvPr id="3" name="Content Placeholder 2"/>
          <p:cNvSpPr>
            <a:spLocks noGrp="1"/>
          </p:cNvSpPr>
          <p:nvPr>
            <p:ph idx="1"/>
          </p:nvPr>
        </p:nvSpPr>
        <p:spPr>
          <a:xfrm>
            <a:off x="326571" y="1752606"/>
            <a:ext cx="8360229" cy="4373573"/>
          </a:xfrm>
        </p:spPr>
        <p:txBody>
          <a:bodyPr/>
          <a:lstStyle/>
          <a:p>
            <a:pPr algn="just">
              <a:buFont typeface="Wingdings" panose="05000000000000000000" pitchFamily="2" charset="2"/>
              <a:buChar char="Ø"/>
            </a:pPr>
            <a:r>
              <a:rPr lang="lv-LV" dirty="0">
                <a:latin typeface="Calibri" panose="020F0502020204030204" pitchFamily="34" charset="0"/>
              </a:rPr>
              <a:t>15.3. par šo noteikumu 6.1.3. un 6.2.2. apakšpunktā minētajām darbībām, </a:t>
            </a:r>
            <a:r>
              <a:rPr lang="lv-LV" dirty="0">
                <a:solidFill>
                  <a:srgbClr val="00B0F0"/>
                </a:solidFill>
                <a:latin typeface="Calibri" panose="020F0502020204030204" pitchFamily="34" charset="0"/>
              </a:rPr>
              <a:t>ja </a:t>
            </a:r>
            <a:r>
              <a:rPr lang="lv-LV" strike="sngStrike" dirty="0">
                <a:solidFill>
                  <a:srgbClr val="00B0F0"/>
                </a:solidFill>
                <a:latin typeface="Calibri" panose="020F0502020204030204" pitchFamily="34" charset="0"/>
              </a:rPr>
              <a:t>vien vietējā rīcības grupa pasākumu neorganizē pati </a:t>
            </a:r>
            <a:r>
              <a:rPr lang="lv-LV" dirty="0">
                <a:solidFill>
                  <a:srgbClr val="00B0F0"/>
                </a:solidFill>
                <a:latin typeface="Calibri" panose="020F0502020204030204" pitchFamily="34" charset="0"/>
              </a:rPr>
              <a:t>pasākumam ir paredzēta dalības maksa vai pasākums notiek citā Eiropas Savienības dalībvalstī:  </a:t>
            </a:r>
          </a:p>
          <a:p>
            <a:pPr algn="just"/>
            <a:r>
              <a:rPr lang="lv-LV" dirty="0">
                <a:latin typeface="Calibri" panose="020F0502020204030204" pitchFamily="34" charset="0"/>
              </a:rPr>
              <a:t>   15.3.1. pasākuma organizatora ielūgumu vai dalības apstiprinājumu, ja pasākums notiek citā Eiropas Savienības dalībvalstī;</a:t>
            </a:r>
          </a:p>
          <a:p>
            <a:pPr algn="just"/>
            <a:r>
              <a:rPr lang="lv-LV" dirty="0">
                <a:latin typeface="Calibri" panose="020F0502020204030204" pitchFamily="34" charset="0"/>
              </a:rPr>
              <a:t>   15.3.2. rīkojumu vai lēmumu par pārstāvja deleģēšanu;</a:t>
            </a:r>
          </a:p>
          <a:p>
            <a:pPr algn="just"/>
            <a:r>
              <a:rPr lang="lv-LV" dirty="0">
                <a:latin typeface="Calibri" panose="020F0502020204030204" pitchFamily="34" charset="0"/>
              </a:rPr>
              <a:t>   15.3.3. pasākuma darba kārtību;</a:t>
            </a:r>
          </a:p>
          <a:p>
            <a:pPr algn="just"/>
            <a:r>
              <a:rPr lang="lv-LV" dirty="0">
                <a:latin typeface="Calibri" panose="020F0502020204030204" pitchFamily="34" charset="0"/>
              </a:rPr>
              <a:t>   15.3.4. pārskatu par pasākumu (3. pielikums);”</a:t>
            </a:r>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10</a:t>
            </a:fld>
            <a:endParaRPr lang="en-US" altLang="en-US"/>
          </a:p>
        </p:txBody>
      </p:sp>
    </p:spTree>
    <p:extLst>
      <p:ext uri="{BB962C8B-B14F-4D97-AF65-F5344CB8AC3E}">
        <p14:creationId xmlns:p14="http://schemas.microsoft.com/office/powerpoint/2010/main" val="1356173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latin typeface="Calibri" panose="020F0502020204030204" pitchFamily="34" charset="0"/>
              </a:rPr>
              <a:t>Grozījumi MK not.Nr.769 – iesniedzamie dokumenti  II</a:t>
            </a:r>
          </a:p>
        </p:txBody>
      </p:sp>
      <p:sp>
        <p:nvSpPr>
          <p:cNvPr id="3" name="Content Placeholder 2"/>
          <p:cNvSpPr>
            <a:spLocks noGrp="1"/>
          </p:cNvSpPr>
          <p:nvPr>
            <p:ph idx="1"/>
          </p:nvPr>
        </p:nvSpPr>
        <p:spPr>
          <a:xfrm>
            <a:off x="877078" y="1752606"/>
            <a:ext cx="7809722" cy="4373573"/>
          </a:xfrm>
        </p:spPr>
        <p:txBody>
          <a:bodyPr/>
          <a:lstStyle/>
          <a:p>
            <a:pPr algn="just"/>
            <a:r>
              <a:rPr lang="lv-LV" dirty="0">
                <a:latin typeface="Calibri" panose="020F0502020204030204" pitchFamily="34" charset="0"/>
              </a:rPr>
              <a:t>15.5. par šo noteikumu 6.2.1. apakšpunktā minēto darbību – informatīvo materiālu, publikāciju vai fotofiksāciju (ja nav iespējams iesniegt informatīvo materiālu vai tas ir liela formāta), vienu videomateriāla eksemplāru un informāciju par to, </a:t>
            </a:r>
            <a:r>
              <a:rPr lang="lv-LV" dirty="0">
                <a:solidFill>
                  <a:srgbClr val="00B0F0"/>
                </a:solidFill>
                <a:latin typeface="Calibri" panose="020F0502020204030204" pitchFamily="34" charset="0"/>
              </a:rPr>
              <a:t>kur un</a:t>
            </a:r>
            <a:r>
              <a:rPr lang="lv-LV" dirty="0">
                <a:latin typeface="Calibri" panose="020F0502020204030204" pitchFamily="34" charset="0"/>
              </a:rPr>
              <a:t> kad ir nodrošināta tā pārraidīšana </a:t>
            </a:r>
            <a:r>
              <a:rPr lang="lv-LV" strike="sngStrike" dirty="0">
                <a:solidFill>
                  <a:srgbClr val="00B0F0"/>
                </a:solidFill>
                <a:latin typeface="Calibri" panose="020F0502020204030204" pitchFamily="34" charset="0"/>
              </a:rPr>
              <a:t>televīzijā</a:t>
            </a:r>
            <a:r>
              <a:rPr lang="lv-LV" dirty="0">
                <a:latin typeface="Calibri" panose="020F0502020204030204" pitchFamily="34" charset="0"/>
              </a:rPr>
              <a:t>; </a:t>
            </a:r>
            <a:endParaRPr lang="lv-LV" dirty="0">
              <a:solidFill>
                <a:srgbClr val="FF0000"/>
              </a:solidFill>
              <a:latin typeface="Calibri" panose="020F0502020204030204" pitchFamily="34" charset="0"/>
            </a:endParaRPr>
          </a:p>
          <a:p>
            <a:endParaRPr lang="lv-LV" dirty="0"/>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11</a:t>
            </a:fld>
            <a:endParaRPr lang="en-US" altLang="en-US"/>
          </a:p>
        </p:txBody>
      </p:sp>
    </p:spTree>
    <p:extLst>
      <p:ext uri="{BB962C8B-B14F-4D97-AF65-F5344CB8AC3E}">
        <p14:creationId xmlns:p14="http://schemas.microsoft.com/office/powerpoint/2010/main" val="1109674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2800" dirty="0">
                <a:latin typeface="Calibri" panose="020F0502020204030204" pitchFamily="34" charset="0"/>
              </a:rPr>
              <a:t>Grozījumi MK not.Nr.769 – VRG </a:t>
            </a:r>
          </a:p>
        </p:txBody>
      </p:sp>
      <p:sp>
        <p:nvSpPr>
          <p:cNvPr id="3" name="Content Placeholder 2"/>
          <p:cNvSpPr>
            <a:spLocks noGrp="1"/>
          </p:cNvSpPr>
          <p:nvPr>
            <p:ph idx="1"/>
          </p:nvPr>
        </p:nvSpPr>
        <p:spPr>
          <a:xfrm>
            <a:off x="886408" y="1752606"/>
            <a:ext cx="7800392" cy="4373573"/>
          </a:xfrm>
        </p:spPr>
        <p:txBody>
          <a:bodyPr/>
          <a:lstStyle/>
          <a:p>
            <a:pPr algn="just"/>
            <a:r>
              <a:rPr lang="lv-LV" dirty="0">
                <a:latin typeface="Calibri" panose="020F0502020204030204" pitchFamily="34" charset="0"/>
              </a:rPr>
              <a:t>VRG veicot iepirkumu caur IUB </a:t>
            </a:r>
          </a:p>
          <a:p>
            <a:pPr algn="just">
              <a:buFont typeface="Wingdings" panose="05000000000000000000" pitchFamily="2" charset="2"/>
              <a:buChar char="Ø"/>
            </a:pPr>
            <a:r>
              <a:rPr lang="lv-LV" dirty="0">
                <a:latin typeface="Calibri" panose="020F0502020204030204" pitchFamily="34" charset="0"/>
              </a:rPr>
              <a:t>20.1.1. 10 darbdienas pirms iepirkuma procedūras izsludināšanas iesniedz saskaņošanai Lauku atbalsta dienestā iepirkuma procedūras nolikumu un tehnisko specifikāciju. Lauku atbalsta dienests, </a:t>
            </a:r>
            <a:r>
              <a:rPr lang="lv-LV" dirty="0">
                <a:solidFill>
                  <a:srgbClr val="00B0F0"/>
                </a:solidFill>
                <a:latin typeface="Calibri" panose="020F0502020204030204" pitchFamily="34" charset="0"/>
              </a:rPr>
              <a:t>pēc visas nepieciešamās iepirkuma procedūras dokumentācijas saņemšanas</a:t>
            </a:r>
            <a:r>
              <a:rPr lang="lv-LV" dirty="0">
                <a:latin typeface="Calibri" panose="020F0502020204030204" pitchFamily="34" charset="0"/>
              </a:rPr>
              <a:t>, piecu darbdienu laikā to izvērtē un sniedz saskaņojumu;</a:t>
            </a:r>
          </a:p>
          <a:p>
            <a:endParaRPr lang="lv-LV" dirty="0"/>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12</a:t>
            </a:fld>
            <a:endParaRPr lang="en-US" altLang="en-US"/>
          </a:p>
        </p:txBody>
      </p:sp>
    </p:spTree>
    <p:extLst>
      <p:ext uri="{BB962C8B-B14F-4D97-AF65-F5344CB8AC3E}">
        <p14:creationId xmlns:p14="http://schemas.microsoft.com/office/powerpoint/2010/main" val="250713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Grozījumi MK not.Nr.769 – VRG </a:t>
            </a:r>
          </a:p>
        </p:txBody>
      </p:sp>
      <p:sp>
        <p:nvSpPr>
          <p:cNvPr id="3" name="Content Placeholder 2"/>
          <p:cNvSpPr>
            <a:spLocks noGrp="1"/>
          </p:cNvSpPr>
          <p:nvPr>
            <p:ph idx="1"/>
          </p:nvPr>
        </p:nvSpPr>
        <p:spPr>
          <a:xfrm>
            <a:off x="419878" y="1752606"/>
            <a:ext cx="8266922" cy="4373573"/>
          </a:xfrm>
        </p:spPr>
        <p:txBody>
          <a:bodyPr/>
          <a:lstStyle/>
          <a:p>
            <a:pPr algn="just"/>
            <a:r>
              <a:rPr lang="lv-LV" dirty="0">
                <a:latin typeface="Calibri" panose="020F0502020204030204" pitchFamily="34" charset="0"/>
              </a:rPr>
              <a:t>20.2. piecas darbdienas pirms šo noteikumu 6.1.2., 6.1.3. un 6.2.2. apakšpunktā minēto pasākumu īstenošanas nosūta Lauku atbalsta dienestam pasākuma darba kārtību </a:t>
            </a:r>
            <a:r>
              <a:rPr lang="lv-LV" strike="sngStrike" dirty="0">
                <a:solidFill>
                  <a:srgbClr val="00B0F0"/>
                </a:solidFill>
                <a:latin typeface="Calibri" panose="020F0502020204030204" pitchFamily="34" charset="0"/>
              </a:rPr>
              <a:t>un plānoto deleģēto pārstāvju skaitu</a:t>
            </a:r>
            <a:r>
              <a:rPr lang="lv-LV" dirty="0">
                <a:latin typeface="Calibri" panose="020F0502020204030204" pitchFamily="34" charset="0"/>
              </a:rPr>
              <a:t>, ja pasākumam </a:t>
            </a:r>
            <a:r>
              <a:rPr lang="lv-LV" dirty="0">
                <a:solidFill>
                  <a:srgbClr val="00B0F0"/>
                </a:solidFill>
                <a:latin typeface="Calibri" panose="020F0502020204030204" pitchFamily="34" charset="0"/>
              </a:rPr>
              <a:t>ir plānotas organizatoriskās izmaksas</a:t>
            </a:r>
            <a:r>
              <a:rPr lang="lv-LV" dirty="0">
                <a:latin typeface="Calibri" panose="020F0502020204030204" pitchFamily="34" charset="0"/>
              </a:rPr>
              <a:t>, ir paredzēta dalības maksa vai pasākums notiek citā Eiropas Savienības dalībvalstī;</a:t>
            </a:r>
          </a:p>
          <a:p>
            <a:endParaRPr lang="lv-LV" dirty="0"/>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13</a:t>
            </a:fld>
            <a:endParaRPr lang="en-US" altLang="en-US"/>
          </a:p>
        </p:txBody>
      </p:sp>
    </p:spTree>
    <p:extLst>
      <p:ext uri="{BB962C8B-B14F-4D97-AF65-F5344CB8AC3E}">
        <p14:creationId xmlns:p14="http://schemas.microsoft.com/office/powerpoint/2010/main" val="4280851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dirty="0">
                <a:latin typeface="Calibri" panose="020F0502020204030204" pitchFamily="34" charset="0"/>
              </a:rPr>
              <a:t>Grozījumi MK not.Nr.769 – līguma termiņš </a:t>
            </a:r>
          </a:p>
        </p:txBody>
      </p:sp>
      <p:sp>
        <p:nvSpPr>
          <p:cNvPr id="3" name="Content Placeholder 2"/>
          <p:cNvSpPr>
            <a:spLocks noGrp="1"/>
          </p:cNvSpPr>
          <p:nvPr>
            <p:ph idx="1"/>
          </p:nvPr>
        </p:nvSpPr>
        <p:spPr>
          <a:xfrm>
            <a:off x="755780" y="1752606"/>
            <a:ext cx="7931020" cy="4373573"/>
          </a:xfrm>
        </p:spPr>
        <p:txBody>
          <a:bodyPr/>
          <a:lstStyle/>
          <a:p>
            <a:pPr algn="just">
              <a:buFont typeface="Wingdings" panose="05000000000000000000" pitchFamily="2" charset="2"/>
              <a:buChar char="Ø"/>
            </a:pPr>
            <a:r>
              <a:rPr lang="lv-LV" dirty="0">
                <a:solidFill>
                  <a:srgbClr val="00B0F0"/>
                </a:solidFill>
                <a:latin typeface="Calibri" panose="020F0502020204030204" pitchFamily="34" charset="0"/>
              </a:rPr>
              <a:t>20.1.</a:t>
            </a:r>
            <a:r>
              <a:rPr lang="lv-LV" baseline="30000" dirty="0">
                <a:solidFill>
                  <a:srgbClr val="00B0F0"/>
                </a:solidFill>
                <a:latin typeface="Calibri" panose="020F0502020204030204" pitchFamily="34" charset="0"/>
              </a:rPr>
              <a:t>1</a:t>
            </a:r>
            <a:r>
              <a:rPr lang="lv-LV" dirty="0">
                <a:solidFill>
                  <a:srgbClr val="00B0F0"/>
                </a:solidFill>
                <a:latin typeface="Calibri" panose="020F0502020204030204" pitchFamily="34" charset="0"/>
              </a:rPr>
              <a:t> attiecībā uz šo noteikumu 14.6. apakšpunktā minēto iepirkuma procedūru, ja tiek slēgti regulāri pakalpojumu līgumi vai noteiktā laikposmā līguma termiņš tiek pagarināts, paredzamo līgumcenu nosaka sekojoši: </a:t>
            </a:r>
          </a:p>
          <a:p>
            <a:pPr lvl="1" algn="just">
              <a:buFont typeface="Wingdings" panose="05000000000000000000" pitchFamily="2" charset="2"/>
              <a:buChar char="Ø"/>
            </a:pPr>
            <a:r>
              <a:rPr lang="lv-LV" dirty="0">
                <a:solidFill>
                  <a:srgbClr val="00B0F0"/>
                </a:solidFill>
                <a:latin typeface="Calibri" panose="020F0502020204030204" pitchFamily="34" charset="0"/>
              </a:rPr>
              <a:t>20.1.</a:t>
            </a:r>
            <a:r>
              <a:rPr lang="lv-LV" baseline="30000" dirty="0">
                <a:solidFill>
                  <a:srgbClr val="00B0F0"/>
                </a:solidFill>
                <a:latin typeface="Calibri" panose="020F0502020204030204" pitchFamily="34" charset="0"/>
              </a:rPr>
              <a:t>1</a:t>
            </a:r>
            <a:r>
              <a:rPr lang="lv-LV" dirty="0">
                <a:solidFill>
                  <a:srgbClr val="00B0F0"/>
                </a:solidFill>
                <a:latin typeface="Calibri" panose="020F0502020204030204" pitchFamily="34" charset="0"/>
              </a:rPr>
              <a:t> 1. līgumiem, kuriem ir noteikts termiņš:</a:t>
            </a:r>
          </a:p>
          <a:p>
            <a:pPr lvl="2" algn="just">
              <a:buFont typeface="Wingdings" panose="05000000000000000000" pitchFamily="2" charset="2"/>
              <a:buChar char="Ø"/>
            </a:pPr>
            <a:r>
              <a:rPr lang="lv-LV" dirty="0">
                <a:solidFill>
                  <a:srgbClr val="00B0F0"/>
                </a:solidFill>
                <a:latin typeface="Calibri" panose="020F0502020204030204" pitchFamily="34" charset="0"/>
              </a:rPr>
              <a:t>20.1.</a:t>
            </a:r>
            <a:r>
              <a:rPr lang="lv-LV" baseline="30000" dirty="0">
                <a:solidFill>
                  <a:srgbClr val="00B0F0"/>
                </a:solidFill>
                <a:latin typeface="Calibri" panose="020F0502020204030204" pitchFamily="34" charset="0"/>
              </a:rPr>
              <a:t>1</a:t>
            </a:r>
            <a:r>
              <a:rPr lang="lv-LV" dirty="0">
                <a:solidFill>
                  <a:srgbClr val="00B0F0"/>
                </a:solidFill>
                <a:latin typeface="Calibri" panose="020F0502020204030204" pitchFamily="34" charset="0"/>
              </a:rPr>
              <a:t> 1.1. ja termiņš ir 12 mēneši vai īsāks, — kā kopējo līgumcenu līguma darbības laikā,</a:t>
            </a:r>
          </a:p>
          <a:p>
            <a:pPr lvl="2" algn="just">
              <a:buFont typeface="Wingdings" panose="05000000000000000000" pitchFamily="2" charset="2"/>
              <a:buChar char="Ø"/>
            </a:pPr>
            <a:r>
              <a:rPr lang="lv-LV" dirty="0">
                <a:solidFill>
                  <a:srgbClr val="00B0F0"/>
                </a:solidFill>
                <a:latin typeface="Calibri" panose="020F0502020204030204" pitchFamily="34" charset="0"/>
              </a:rPr>
              <a:t>20.1.</a:t>
            </a:r>
            <a:r>
              <a:rPr lang="lv-LV" baseline="30000" dirty="0">
                <a:solidFill>
                  <a:srgbClr val="00B0F0"/>
                </a:solidFill>
                <a:latin typeface="Calibri" panose="020F0502020204030204" pitchFamily="34" charset="0"/>
              </a:rPr>
              <a:t>1</a:t>
            </a:r>
            <a:r>
              <a:rPr lang="lv-LV" dirty="0">
                <a:solidFill>
                  <a:srgbClr val="00B0F0"/>
                </a:solidFill>
                <a:latin typeface="Calibri" panose="020F0502020204030204" pitchFamily="34" charset="0"/>
              </a:rPr>
              <a:t> 1.2. ja termiņš ir garāks par 12 mēnešiem, — kā kopējo līgumcenu līguma darbības laikā, ņemot vērā atlikušo vērtību;</a:t>
            </a:r>
          </a:p>
          <a:p>
            <a:pPr lvl="1" algn="just">
              <a:buFont typeface="Wingdings" panose="05000000000000000000" pitchFamily="2" charset="2"/>
              <a:buChar char="Ø"/>
            </a:pPr>
            <a:r>
              <a:rPr lang="lv-LV" dirty="0">
                <a:solidFill>
                  <a:srgbClr val="00B0F0"/>
                </a:solidFill>
                <a:latin typeface="Calibri" panose="020F0502020204030204" pitchFamily="34" charset="0"/>
              </a:rPr>
              <a:t>20.1.</a:t>
            </a:r>
            <a:r>
              <a:rPr lang="lv-LV" baseline="30000" dirty="0">
                <a:solidFill>
                  <a:srgbClr val="00B0F0"/>
                </a:solidFill>
                <a:latin typeface="Calibri" panose="020F0502020204030204" pitchFamily="34" charset="0"/>
              </a:rPr>
              <a:t>1</a:t>
            </a:r>
            <a:r>
              <a:rPr lang="lv-LV" dirty="0">
                <a:solidFill>
                  <a:srgbClr val="00B0F0"/>
                </a:solidFill>
                <a:latin typeface="Calibri" panose="020F0502020204030204" pitchFamily="34" charset="0"/>
              </a:rPr>
              <a:t> 2. beztermiņa līgumiem vai līgumiem, kuriem nevar noteikt termiņu, — kā paredzamo mēneša maksājumu, kas reizināts ar 12;</a:t>
            </a:r>
          </a:p>
          <a:p>
            <a:endParaRPr lang="lv-LV" dirty="0"/>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14</a:t>
            </a:fld>
            <a:endParaRPr lang="en-US" altLang="en-US"/>
          </a:p>
        </p:txBody>
      </p:sp>
    </p:spTree>
    <p:extLst>
      <p:ext uri="{BB962C8B-B14F-4D97-AF65-F5344CB8AC3E}">
        <p14:creationId xmlns:p14="http://schemas.microsoft.com/office/powerpoint/2010/main" val="3008149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2800" dirty="0">
                <a:latin typeface="Calibri" panose="020F0502020204030204" pitchFamily="34" charset="0"/>
              </a:rPr>
              <a:t>Grozījumi MK not.Nr.769 – </a:t>
            </a:r>
            <a:r>
              <a:rPr lang="lv-LV" sz="2800" dirty="0" smtClean="0">
                <a:latin typeface="Calibri" panose="020F0502020204030204" pitchFamily="34" charset="0"/>
              </a:rPr>
              <a:t>LAD</a:t>
            </a:r>
            <a:endParaRPr lang="lv-LV" sz="2800" dirty="0">
              <a:latin typeface="Calibri" panose="020F0502020204030204" pitchFamily="34" charset="0"/>
            </a:endParaRPr>
          </a:p>
        </p:txBody>
      </p:sp>
      <p:sp>
        <p:nvSpPr>
          <p:cNvPr id="3" name="Content Placeholder 2"/>
          <p:cNvSpPr>
            <a:spLocks noGrp="1"/>
          </p:cNvSpPr>
          <p:nvPr>
            <p:ph idx="1"/>
          </p:nvPr>
        </p:nvSpPr>
        <p:spPr>
          <a:xfrm>
            <a:off x="671804" y="1752606"/>
            <a:ext cx="8014996" cy="4373573"/>
          </a:xfrm>
        </p:spPr>
        <p:txBody>
          <a:bodyPr/>
          <a:lstStyle/>
          <a:p>
            <a:pPr algn="just">
              <a:buFont typeface="Wingdings" panose="05000000000000000000" pitchFamily="2" charset="2"/>
              <a:buChar char="Ø"/>
            </a:pPr>
            <a:r>
              <a:rPr lang="lv-LV" dirty="0">
                <a:solidFill>
                  <a:srgbClr val="00B0F0"/>
                </a:solidFill>
                <a:latin typeface="Calibri" panose="020F0502020204030204" pitchFamily="34" charset="0"/>
              </a:rPr>
              <a:t>21.</a:t>
            </a:r>
            <a:r>
              <a:rPr lang="lv-LV" baseline="30000" dirty="0">
                <a:solidFill>
                  <a:srgbClr val="00B0F0"/>
                </a:solidFill>
                <a:latin typeface="Calibri" panose="020F0502020204030204" pitchFamily="34" charset="0"/>
              </a:rPr>
              <a:t>1</a:t>
            </a:r>
            <a:r>
              <a:rPr lang="lv-LV" dirty="0">
                <a:solidFill>
                  <a:srgbClr val="00B0F0"/>
                </a:solidFill>
                <a:latin typeface="Calibri" panose="020F0502020204030204" pitchFamily="34" charset="0"/>
              </a:rPr>
              <a:t> Lauku atbalsta dienests ar novērotāja tiesībām var piedalīties vietējās rīcības grupas organizētos pasākumos, kas ir saistīti ar vietējās attīstības stratēģijas īstenošanu un uzraudzību.</a:t>
            </a:r>
          </a:p>
          <a:p>
            <a:pPr algn="just">
              <a:buFont typeface="Wingdings" panose="05000000000000000000" pitchFamily="2" charset="2"/>
              <a:buChar char="Ø"/>
            </a:pPr>
            <a:endParaRPr lang="lv-LV" dirty="0">
              <a:latin typeface="Calibri" panose="020F0502020204030204" pitchFamily="34" charset="0"/>
            </a:endParaRPr>
          </a:p>
          <a:p>
            <a:pPr algn="just">
              <a:buFont typeface="Wingdings" panose="05000000000000000000" pitchFamily="2" charset="2"/>
              <a:buChar char="Ø"/>
            </a:pPr>
            <a:r>
              <a:rPr lang="lv-LV" dirty="0">
                <a:latin typeface="Calibri" panose="020F0502020204030204" pitchFamily="34" charset="0"/>
              </a:rPr>
              <a:t>24. Projektā iegādātu pamatlīdzekļu uzraudzības periods ir pieci gadi pēc </a:t>
            </a:r>
            <a:r>
              <a:rPr lang="lv-LV" strike="sngStrike" dirty="0">
                <a:solidFill>
                  <a:srgbClr val="00B0F0"/>
                </a:solidFill>
                <a:latin typeface="Calibri" panose="020F0502020204030204" pitchFamily="34" charset="0"/>
              </a:rPr>
              <a:t>Lauku atbalsta dienesta lēmuma pieņemšanas par maksājuma pieprasījuma apstiprināšanu</a:t>
            </a:r>
            <a:r>
              <a:rPr lang="lv-LV" dirty="0">
                <a:latin typeface="Calibri" panose="020F0502020204030204" pitchFamily="34" charset="0"/>
              </a:rPr>
              <a:t> </a:t>
            </a:r>
            <a:r>
              <a:rPr lang="lv-LV" dirty="0">
                <a:solidFill>
                  <a:srgbClr val="00B0F0"/>
                </a:solidFill>
                <a:latin typeface="Calibri" panose="020F0502020204030204" pitchFamily="34" charset="0"/>
              </a:rPr>
              <a:t>maksājuma pieprasījuma iesniegšanas Lauku atbalsta dienestā</a:t>
            </a:r>
            <a:r>
              <a:rPr lang="lv-LV" dirty="0" smtClean="0">
                <a:latin typeface="Calibri" panose="020F0502020204030204" pitchFamily="34" charset="0"/>
              </a:rPr>
              <a:t>.</a:t>
            </a:r>
            <a:endParaRPr lang="lv-LV" dirty="0">
              <a:latin typeface="Calibri" panose="020F0502020204030204" pitchFamily="34" charset="0"/>
            </a:endParaRPr>
          </a:p>
          <a:p>
            <a:endParaRPr lang="lv-LV" dirty="0"/>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15</a:t>
            </a:fld>
            <a:endParaRPr lang="en-US" altLang="en-US"/>
          </a:p>
        </p:txBody>
      </p:sp>
    </p:spTree>
    <p:extLst>
      <p:ext uri="{BB962C8B-B14F-4D97-AF65-F5344CB8AC3E}">
        <p14:creationId xmlns:p14="http://schemas.microsoft.com/office/powerpoint/2010/main" val="2568909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Placeholder 1"/>
          <p:cNvSpPr>
            <a:spLocks noGrp="1"/>
          </p:cNvSpPr>
          <p:nvPr>
            <p:ph type="body" sz="quarter" idx="10"/>
          </p:nvPr>
        </p:nvSpPr>
        <p:spPr>
          <a:xfrm>
            <a:off x="631825" y="3086100"/>
            <a:ext cx="7772400" cy="914400"/>
          </a:xfrm>
        </p:spPr>
        <p:txBody>
          <a:bodyPr/>
          <a:lstStyle/>
          <a:p>
            <a:r>
              <a:rPr lang="lv-LV" altLang="en-US" sz="3600" dirty="0" smtClean="0"/>
              <a:t>Paldies par uzmanību!</a:t>
            </a:r>
          </a:p>
        </p:txBody>
      </p:sp>
      <p:sp>
        <p:nvSpPr>
          <p:cNvPr id="47107" name="Text Placeholder 2"/>
          <p:cNvSpPr>
            <a:spLocks noGrp="1"/>
          </p:cNvSpPr>
          <p:nvPr>
            <p:ph type="body" sz="quarter" idx="11"/>
          </p:nvPr>
        </p:nvSpPr>
        <p:spPr>
          <a:xfrm>
            <a:off x="3375025" y="5458409"/>
            <a:ext cx="5649913" cy="1064630"/>
          </a:xfrm>
        </p:spPr>
        <p:txBody>
          <a:bodyPr/>
          <a:lstStyle/>
          <a:p>
            <a:pPr algn="r" eaLnBrk="1" hangingPunct="1">
              <a:lnSpc>
                <a:spcPct val="80000"/>
              </a:lnSpc>
            </a:pPr>
            <a:r>
              <a:rPr lang="lv-LV" altLang="en-US" sz="1800" dirty="0" smtClean="0">
                <a:latin typeface="Candara" panose="020E0502030303020204" pitchFamily="34" charset="0"/>
              </a:rPr>
              <a:t>Jūlija Travina </a:t>
            </a:r>
          </a:p>
          <a:p>
            <a:pPr algn="r" eaLnBrk="1" hangingPunct="1">
              <a:lnSpc>
                <a:spcPct val="80000"/>
              </a:lnSpc>
            </a:pPr>
            <a:r>
              <a:rPr lang="lv-LV" altLang="en-US" sz="1800" dirty="0" err="1" smtClean="0">
                <a:latin typeface="Candara" panose="020E0502030303020204" pitchFamily="34" charset="0"/>
                <a:hlinkClick r:id="rId3"/>
              </a:rPr>
              <a:t>Julija.Travina@zm.gov.lv</a:t>
            </a:r>
            <a:endParaRPr lang="lv-LV" altLang="en-US" sz="1800" dirty="0" smtClean="0">
              <a:latin typeface="Candara" panose="020E0502030303020204" pitchFamily="34" charset="0"/>
            </a:endParaRPr>
          </a:p>
          <a:p>
            <a:pPr algn="r" eaLnBrk="1" hangingPunct="1">
              <a:lnSpc>
                <a:spcPct val="80000"/>
              </a:lnSpc>
            </a:pPr>
            <a:r>
              <a:rPr lang="lv-LV" altLang="en-US" sz="1800" dirty="0" smtClean="0">
                <a:latin typeface="Candara" panose="020E0502030303020204" pitchFamily="34" charset="0"/>
              </a:rPr>
              <a:t>+37167027208</a:t>
            </a:r>
          </a:p>
          <a:p>
            <a:pPr algn="r" eaLnBrk="1" hangingPunct="1">
              <a:lnSpc>
                <a:spcPct val="80000"/>
              </a:lnSpc>
            </a:pPr>
            <a:endParaRPr lang="ru-RU" altLang="en-US" sz="1800" dirty="0" smtClean="0">
              <a:latin typeface="Candara" panose="020E0502030303020204" pitchFamily="34" charset="0"/>
            </a:endParaRPr>
          </a:p>
        </p:txBody>
      </p:sp>
    </p:spTree>
    <p:extLst>
      <p:ext uri="{BB962C8B-B14F-4D97-AF65-F5344CB8AC3E}">
        <p14:creationId xmlns:p14="http://schemas.microsoft.com/office/powerpoint/2010/main" val="35797884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4" name="Slide Number Placeholder 5"/>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41D1FB16-CEE1-465D-8D95-5458ECA45971}" type="slidenum">
              <a:rPr lang="en-US" altLang="en-US"/>
              <a:pPr/>
              <a:t>2</a:t>
            </a:fld>
            <a:endParaRPr lang="en-US" altLang="en-US" dirty="0"/>
          </a:p>
        </p:txBody>
      </p:sp>
      <p:sp>
        <p:nvSpPr>
          <p:cNvPr id="5" name="Virsraksts 1"/>
          <p:cNvSpPr>
            <a:spLocks noGrp="1"/>
          </p:cNvSpPr>
          <p:nvPr>
            <p:ph type="title"/>
          </p:nvPr>
        </p:nvSpPr>
        <p:spPr>
          <a:xfrm>
            <a:off x="2126990" y="806127"/>
            <a:ext cx="5876925" cy="895350"/>
          </a:xfrm>
        </p:spPr>
        <p:txBody>
          <a:bodyPr>
            <a:normAutofit fontScale="90000"/>
          </a:bodyPr>
          <a:lstStyle/>
          <a:p>
            <a:pPr algn="ctr"/>
            <a:r>
              <a:rPr lang="lv-LV" sz="2800" b="1" dirty="0" smtClean="0">
                <a:latin typeface="Calibri" panose="020F0502020204030204" pitchFamily="34" charset="0"/>
              </a:rPr>
              <a:t>Grozījumi MK not.Nr.769 – transporta pakalpojumi </a:t>
            </a:r>
            <a:endParaRPr lang="lv-LV" sz="2800" b="1" dirty="0">
              <a:latin typeface="Calibri" panose="020F0502020204030204" pitchFamily="34" charset="0"/>
            </a:endParaRPr>
          </a:p>
        </p:txBody>
      </p:sp>
      <p:sp>
        <p:nvSpPr>
          <p:cNvPr id="6" name="Satura vietturis 2"/>
          <p:cNvSpPr>
            <a:spLocks noGrp="1"/>
          </p:cNvSpPr>
          <p:nvPr>
            <p:ph idx="1"/>
          </p:nvPr>
        </p:nvSpPr>
        <p:spPr>
          <a:xfrm>
            <a:off x="879475" y="1922106"/>
            <a:ext cx="7807325" cy="4245429"/>
          </a:xfrm>
        </p:spPr>
        <p:txBody>
          <a:bodyPr>
            <a:normAutofit fontScale="32500" lnSpcReduction="20000"/>
          </a:bodyPr>
          <a:lstStyle/>
          <a:p>
            <a:pPr algn="just">
              <a:buFont typeface="Wingdings" panose="05000000000000000000" pitchFamily="2" charset="2"/>
              <a:buChar char="Ø"/>
            </a:pPr>
            <a:endParaRPr lang="lv-LV" sz="6400" dirty="0" smtClean="0">
              <a:latin typeface="Calibri" panose="020F0502020204030204" pitchFamily="34" charset="0"/>
            </a:endParaRPr>
          </a:p>
          <a:p>
            <a:pPr algn="just">
              <a:buFont typeface="Wingdings" panose="05000000000000000000" pitchFamily="2" charset="2"/>
              <a:buChar char="Ø"/>
            </a:pPr>
            <a:r>
              <a:rPr lang="lv-LV" sz="6400" dirty="0" smtClean="0">
                <a:latin typeface="Calibri" panose="020F0502020204030204" pitchFamily="34" charset="0"/>
              </a:rPr>
              <a:t>11.1.1</a:t>
            </a:r>
            <a:r>
              <a:rPr lang="lv-LV" sz="6400" dirty="0">
                <a:latin typeface="Calibri" panose="020F0502020204030204" pitchFamily="34" charset="0"/>
              </a:rPr>
              <a:t>. </a:t>
            </a:r>
            <a:r>
              <a:rPr lang="lv-LV" sz="6400" dirty="0" smtClean="0">
                <a:latin typeface="Calibri" panose="020F0502020204030204" pitchFamily="34" charset="0"/>
              </a:rPr>
              <a:t>transporta </a:t>
            </a:r>
            <a:r>
              <a:rPr lang="lv-LV" sz="6400" dirty="0">
                <a:latin typeface="Calibri" panose="020F0502020204030204" pitchFamily="34" charset="0"/>
              </a:rPr>
              <a:t>noma, kas nepārsniedz 150 </a:t>
            </a:r>
            <a:r>
              <a:rPr lang="lv-LV" sz="6400" dirty="0" err="1">
                <a:latin typeface="Calibri" panose="020F0502020204030204" pitchFamily="34" charset="0"/>
              </a:rPr>
              <a:t>euro</a:t>
            </a:r>
            <a:r>
              <a:rPr lang="lv-LV" sz="6400" dirty="0">
                <a:latin typeface="Calibri" panose="020F0502020204030204" pitchFamily="34" charset="0"/>
              </a:rPr>
              <a:t> mēnesī</a:t>
            </a:r>
            <a:r>
              <a:rPr lang="lv-LV" sz="6400" strike="sngStrike" dirty="0">
                <a:solidFill>
                  <a:srgbClr val="00B0F0"/>
                </a:solidFill>
                <a:latin typeface="Calibri" panose="020F0502020204030204" pitchFamily="34" charset="0"/>
              </a:rPr>
              <a:t>, un ne vairāk kā 0,12 </a:t>
            </a:r>
            <a:r>
              <a:rPr lang="lv-LV" sz="6400" strike="sngStrike" dirty="0" err="1">
                <a:solidFill>
                  <a:srgbClr val="00B0F0"/>
                </a:solidFill>
                <a:latin typeface="Calibri" panose="020F0502020204030204" pitchFamily="34" charset="0"/>
              </a:rPr>
              <a:t>euro</a:t>
            </a:r>
            <a:r>
              <a:rPr lang="lv-LV" sz="6400" strike="sngStrike" dirty="0">
                <a:solidFill>
                  <a:srgbClr val="00B0F0"/>
                </a:solidFill>
                <a:latin typeface="Calibri" panose="020F0502020204030204" pitchFamily="34" charset="0"/>
              </a:rPr>
              <a:t> par katru nobrauktu kilometru</a:t>
            </a:r>
            <a:r>
              <a:rPr lang="lv-LV" sz="6400" dirty="0" smtClean="0">
                <a:solidFill>
                  <a:srgbClr val="00B0F0"/>
                </a:solidFill>
                <a:latin typeface="Calibri" panose="020F0502020204030204" pitchFamily="34" charset="0"/>
              </a:rPr>
              <a:t>;</a:t>
            </a:r>
          </a:p>
          <a:p>
            <a:pPr algn="just">
              <a:buFont typeface="Wingdings" panose="05000000000000000000" pitchFamily="2" charset="2"/>
              <a:buChar char="Ø"/>
            </a:pPr>
            <a:r>
              <a:rPr lang="lv-LV" sz="6400" strike="sngStrike" dirty="0" smtClean="0">
                <a:solidFill>
                  <a:srgbClr val="00B0F0"/>
                </a:solidFill>
                <a:latin typeface="Calibri" panose="020F0502020204030204" pitchFamily="34" charset="0"/>
              </a:rPr>
              <a:t>11.1.2</a:t>
            </a:r>
            <a:r>
              <a:rPr lang="lv-LV" sz="6400" strike="sngStrike" dirty="0">
                <a:solidFill>
                  <a:srgbClr val="00B0F0"/>
                </a:solidFill>
                <a:latin typeface="Calibri" panose="020F0502020204030204" pitchFamily="34" charset="0"/>
              </a:rPr>
              <a:t>. ne vairāk kā 0,15 </a:t>
            </a:r>
            <a:r>
              <a:rPr lang="lv-LV" sz="6400" strike="sngStrike" dirty="0" err="1">
                <a:solidFill>
                  <a:srgbClr val="00B0F0"/>
                </a:solidFill>
                <a:latin typeface="Calibri" panose="020F0502020204030204" pitchFamily="34" charset="0"/>
              </a:rPr>
              <a:t>euro</a:t>
            </a:r>
            <a:r>
              <a:rPr lang="lv-LV" sz="6400" strike="sngStrike" dirty="0">
                <a:solidFill>
                  <a:srgbClr val="00B0F0"/>
                </a:solidFill>
                <a:latin typeface="Calibri" panose="020F0502020204030204" pitchFamily="34" charset="0"/>
              </a:rPr>
              <a:t> par katru nobrauktu kilometru, ieskaitot transportlīdzekļa amortizācijas izmaksas, ja tiek izmantots patapināts transportlīdzeklis</a:t>
            </a:r>
            <a:r>
              <a:rPr lang="lv-LV" sz="6400" strike="sngStrike" dirty="0" smtClean="0">
                <a:solidFill>
                  <a:srgbClr val="00B0F0"/>
                </a:solidFill>
                <a:latin typeface="Calibri" panose="020F0502020204030204" pitchFamily="34" charset="0"/>
              </a:rPr>
              <a:t>;</a:t>
            </a:r>
          </a:p>
          <a:p>
            <a:pPr algn="just">
              <a:buFont typeface="Wingdings" panose="05000000000000000000" pitchFamily="2" charset="2"/>
              <a:buChar char="Ø"/>
            </a:pPr>
            <a:r>
              <a:rPr lang="lv-LV" sz="6400" dirty="0" smtClean="0">
                <a:latin typeface="Calibri" panose="020F0502020204030204" pitchFamily="34" charset="0"/>
              </a:rPr>
              <a:t> </a:t>
            </a:r>
            <a:r>
              <a:rPr lang="lv-LV" sz="6400" dirty="0">
                <a:latin typeface="Calibri" panose="020F0502020204030204" pitchFamily="34" charset="0"/>
              </a:rPr>
              <a:t>11.1.2. degvielas izmaksas</a:t>
            </a:r>
            <a:r>
              <a:rPr lang="lv-LV" sz="6400" dirty="0" smtClean="0">
                <a:latin typeface="Calibri" panose="020F0502020204030204" pitchFamily="34" charset="0"/>
              </a:rPr>
              <a:t>;</a:t>
            </a:r>
          </a:p>
          <a:p>
            <a:pPr algn="just"/>
            <a:r>
              <a:rPr lang="lv-LV" sz="6400" dirty="0" smtClean="0">
                <a:latin typeface="Calibri" panose="020F0502020204030204" pitchFamily="34" charset="0"/>
              </a:rPr>
              <a:t>11.1.2.</a:t>
            </a:r>
            <a:r>
              <a:rPr lang="lv-LV" sz="6400" baseline="30000" dirty="0" smtClean="0">
                <a:latin typeface="Calibri" panose="020F0502020204030204" pitchFamily="34" charset="0"/>
              </a:rPr>
              <a:t>1</a:t>
            </a:r>
            <a:r>
              <a:rPr lang="lv-LV" sz="6400" dirty="0" smtClean="0">
                <a:latin typeface="Calibri" panose="020F0502020204030204" pitchFamily="34" charset="0"/>
              </a:rPr>
              <a:t> </a:t>
            </a:r>
            <a:r>
              <a:rPr lang="lv-LV" sz="6400" dirty="0">
                <a:latin typeface="Calibri" panose="020F0502020204030204" pitchFamily="34" charset="0"/>
              </a:rPr>
              <a:t>amortizācijas izmaksas ne vairāk kā 0,04 </a:t>
            </a:r>
            <a:r>
              <a:rPr lang="lv-LV" sz="6400" i="1" dirty="0" err="1">
                <a:latin typeface="Calibri" panose="020F0502020204030204" pitchFamily="34" charset="0"/>
              </a:rPr>
              <a:t>euro</a:t>
            </a:r>
            <a:r>
              <a:rPr lang="lv-LV" sz="6400" dirty="0">
                <a:latin typeface="Calibri" panose="020F0502020204030204" pitchFamily="34" charset="0"/>
              </a:rPr>
              <a:t> par katru nobraukto kilometru, ja tiek izmantots darbiniekam piederošais personiskais transportlīdzeklis (kas atbilstoši darba līgumam tiek izmantots darba vajadzībām</a:t>
            </a:r>
            <a:r>
              <a:rPr lang="lv-LV" sz="6400" dirty="0" smtClean="0">
                <a:latin typeface="Calibri" panose="020F0502020204030204" pitchFamily="34" charset="0"/>
              </a:rPr>
              <a:t>);</a:t>
            </a:r>
            <a:endParaRPr lang="lv-LV" sz="6400" dirty="0">
              <a:solidFill>
                <a:srgbClr val="FF0000"/>
              </a:solidFill>
              <a:latin typeface="Calibri" panose="020F0502020204030204" pitchFamily="34" charset="0"/>
            </a:endParaRPr>
          </a:p>
          <a:p>
            <a:pPr>
              <a:buFont typeface="Wingdings" panose="05000000000000000000" pitchFamily="2" charset="2"/>
              <a:buChar char="Ø"/>
            </a:pPr>
            <a:r>
              <a:rPr lang="lv-LV" sz="6400" dirty="0">
                <a:latin typeface="Calibri" panose="020F0502020204030204" pitchFamily="34" charset="0"/>
              </a:rPr>
              <a:t>11.1.5. maksa par transporta pakalpojumiem</a:t>
            </a:r>
            <a:r>
              <a:rPr lang="lv-LV" sz="6400" strike="sngStrike" dirty="0">
                <a:solidFill>
                  <a:srgbClr val="00B0F0"/>
                </a:solidFill>
                <a:latin typeface="Calibri" panose="020F0502020204030204" pitchFamily="34" charset="0"/>
              </a:rPr>
              <a:t>, ja transportu izmanto vairāk nekā pieci vietējās rīcības grupas deleģēti pārstāvji</a:t>
            </a:r>
            <a:r>
              <a:rPr lang="lv-LV" sz="6400" dirty="0">
                <a:latin typeface="Calibri" panose="020F0502020204030204" pitchFamily="34" charset="0"/>
              </a:rPr>
              <a:t>;</a:t>
            </a:r>
            <a:endParaRPr lang="lv-LV" sz="6400" dirty="0" smtClean="0">
              <a:latin typeface="Calibri" panose="020F0502020204030204" pitchFamily="34" charset="0"/>
            </a:endParaRPr>
          </a:p>
          <a:p>
            <a:pPr marL="0" indent="0">
              <a:buNone/>
            </a:pPr>
            <a:endParaRPr lang="lv-LV"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1886" y="1752606"/>
            <a:ext cx="8294914" cy="4373573"/>
          </a:xfrm>
        </p:spPr>
        <p:txBody>
          <a:bodyPr>
            <a:normAutofit/>
          </a:bodyPr>
          <a:lstStyle/>
          <a:p>
            <a:pPr algn="just">
              <a:buFont typeface="Wingdings" panose="05000000000000000000" pitchFamily="2" charset="2"/>
              <a:buChar char="Ø"/>
            </a:pPr>
            <a:r>
              <a:rPr lang="lv-LV" dirty="0">
                <a:latin typeface="Calibri" panose="020F0502020204030204" pitchFamily="34" charset="0"/>
              </a:rPr>
              <a:t>11.2.4. reprezentācijas  priekšmetu izgatavošanas izmaksas </a:t>
            </a:r>
            <a:r>
              <a:rPr lang="lv-LV" dirty="0">
                <a:solidFill>
                  <a:srgbClr val="00B0F0"/>
                </a:solidFill>
                <a:latin typeface="Calibri" panose="020F0502020204030204" pitchFamily="34" charset="0"/>
              </a:rPr>
              <a:t>(t.sk. apģērbu iegādes izmaksas,  kas veicina vietējas rīcības grupas atpazīstamību, tikai šo noteikumu 7.punktā minētajām personām), nodrošinot publicitātes prasības, noteiktās vizuālās informācijas un tās elementu lietojumu. </a:t>
            </a:r>
            <a:r>
              <a:rPr lang="lv-LV" dirty="0">
                <a:latin typeface="Calibri" panose="020F0502020204030204" pitchFamily="34" charset="0"/>
              </a:rPr>
              <a:t>Izmaksas nepārsniedz viena procentu no publiskā finansējuma, kas piešķirts vietējās rīcības grupas darbības nodrošināšanai un teritorijas aktivizēšanai;” </a:t>
            </a:r>
          </a:p>
          <a:p>
            <a:pPr algn="just"/>
            <a:r>
              <a:rPr lang="lv-LV" dirty="0">
                <a:latin typeface="Calibri" panose="020F0502020204030204" pitchFamily="34" charset="0"/>
              </a:rPr>
              <a:t>Noteikumu 7.punktā minētas personas: </a:t>
            </a:r>
          </a:p>
          <a:p>
            <a:pPr algn="just"/>
            <a:r>
              <a:rPr lang="lv-LV" dirty="0">
                <a:latin typeface="Calibri" panose="020F0502020204030204" pitchFamily="34" charset="0"/>
              </a:rPr>
              <a:t>7.Vietējās attīstības stratēģijas īstenošanā iesaistītie vietējās rīcības grupas pārstāvji šo    noteikumu izpratnē ir:</a:t>
            </a:r>
          </a:p>
          <a:p>
            <a:pPr algn="just"/>
            <a:r>
              <a:rPr lang="lv-LV" dirty="0">
                <a:latin typeface="Calibri" panose="020F0502020204030204" pitchFamily="34" charset="0"/>
              </a:rPr>
              <a:t>7.1. administratīvais vadītājs un vietējās attīstības stratēģijas īstenošanā iesaistītie vietējās rīcības grupas darbinieki;</a:t>
            </a:r>
          </a:p>
          <a:p>
            <a:pPr algn="just"/>
            <a:r>
              <a:rPr lang="lv-LV" dirty="0">
                <a:latin typeface="Calibri" panose="020F0502020204030204" pitchFamily="34" charset="0"/>
              </a:rPr>
              <a:t>7.2. par vietējās attīstības stratēģijas īstenošanu atbildīgās vietējās rīcības grupas pārvaldes institūcijas (turpmāk – lēmējinstitūcija) pārstāvji.</a:t>
            </a:r>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3</a:t>
            </a:fld>
            <a:endParaRPr lang="en-US" altLang="en-US"/>
          </a:p>
        </p:txBody>
      </p:sp>
      <p:sp>
        <p:nvSpPr>
          <p:cNvPr id="7" name="Virsraksts 1"/>
          <p:cNvSpPr>
            <a:spLocks noGrp="1"/>
          </p:cNvSpPr>
          <p:nvPr>
            <p:ph type="title"/>
          </p:nvPr>
        </p:nvSpPr>
        <p:spPr/>
        <p:txBody>
          <a:bodyPr>
            <a:normAutofit/>
          </a:bodyPr>
          <a:lstStyle/>
          <a:p>
            <a:pPr algn="ctr"/>
            <a:r>
              <a:rPr lang="lv-LV" b="1" dirty="0" smtClean="0">
                <a:latin typeface="Calibri" panose="020F0502020204030204" pitchFamily="34" charset="0"/>
              </a:rPr>
              <a:t>Grozījumi MK not.Nr.769 – apģērbu izmaksas </a:t>
            </a:r>
            <a:endParaRPr lang="lv-LV" b="1" dirty="0">
              <a:latin typeface="Calibri" panose="020F0502020204030204" pitchFamily="34" charset="0"/>
            </a:endParaRPr>
          </a:p>
        </p:txBody>
      </p:sp>
    </p:spTree>
    <p:extLst>
      <p:ext uri="{BB962C8B-B14F-4D97-AF65-F5344CB8AC3E}">
        <p14:creationId xmlns:p14="http://schemas.microsoft.com/office/powerpoint/2010/main" val="2215609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4</a:t>
            </a:fld>
            <a:endParaRPr lang="en-US" altLang="en-US"/>
          </a:p>
        </p:txBody>
      </p:sp>
      <p:sp>
        <p:nvSpPr>
          <p:cNvPr id="7" name="Virsraksts 1"/>
          <p:cNvSpPr>
            <a:spLocks noGrp="1"/>
          </p:cNvSpPr>
          <p:nvPr>
            <p:ph type="title"/>
          </p:nvPr>
        </p:nvSpPr>
        <p:spPr/>
        <p:txBody>
          <a:bodyPr>
            <a:normAutofit/>
          </a:bodyPr>
          <a:lstStyle/>
          <a:p>
            <a:pPr algn="ctr"/>
            <a:r>
              <a:rPr lang="lv-LV" dirty="0">
                <a:latin typeface="Calibri" panose="020F0502020204030204" pitchFamily="34" charset="0"/>
              </a:rPr>
              <a:t>Grozījumi MK not.Nr.769 – attiecināmas izmaksas </a:t>
            </a:r>
            <a:endParaRPr lang="lv-LV" b="1" dirty="0">
              <a:latin typeface="Calibri" panose="020F0502020204030204" pitchFamily="34" charset="0"/>
            </a:endParaRPr>
          </a:p>
        </p:txBody>
      </p:sp>
      <p:sp>
        <p:nvSpPr>
          <p:cNvPr id="9" name="Satura vietturis 2"/>
          <p:cNvSpPr>
            <a:spLocks noGrp="1"/>
          </p:cNvSpPr>
          <p:nvPr>
            <p:ph idx="1"/>
          </p:nvPr>
        </p:nvSpPr>
        <p:spPr>
          <a:xfrm>
            <a:off x="503238" y="1752600"/>
            <a:ext cx="8183562" cy="4373563"/>
          </a:xfrm>
        </p:spPr>
        <p:txBody>
          <a:bodyPr>
            <a:normAutofit fontScale="92500" lnSpcReduction="10000"/>
          </a:bodyPr>
          <a:lstStyle/>
          <a:p>
            <a:pPr marL="0" indent="0" algn="just">
              <a:buNone/>
            </a:pPr>
            <a:r>
              <a:rPr lang="lv-LV" sz="2100" i="1" dirty="0" smtClean="0">
                <a:latin typeface="Calibri" panose="020F0502020204030204" pitchFamily="34" charset="0"/>
              </a:rPr>
              <a:t>Attiecināmas izmaksas 6.1.1. darbībai –VRG darbības nodrošināšana: </a:t>
            </a:r>
          </a:p>
          <a:p>
            <a:pPr algn="just">
              <a:buFont typeface="Wingdings" panose="05000000000000000000" pitchFamily="2" charset="2"/>
              <a:buChar char="Ø"/>
            </a:pPr>
            <a:r>
              <a:rPr lang="lv-LV" sz="2100" dirty="0" smtClean="0">
                <a:latin typeface="Calibri" panose="020F0502020204030204" pitchFamily="34" charset="0"/>
              </a:rPr>
              <a:t>11.2.7</a:t>
            </a:r>
            <a:r>
              <a:rPr lang="lv-LV" sz="2100" dirty="0">
                <a:latin typeface="Calibri" panose="020F0502020204030204" pitchFamily="34" charset="0"/>
              </a:rPr>
              <a:t>. sakaru pakalpojumu (telekomunikāciju un </a:t>
            </a:r>
            <a:r>
              <a:rPr lang="lv-LV" sz="2100" dirty="0" smtClean="0">
                <a:latin typeface="Calibri" panose="020F0502020204030204" pitchFamily="34" charset="0"/>
              </a:rPr>
              <a:t>interneta</a:t>
            </a:r>
            <a:r>
              <a:rPr lang="lv-LV" sz="2100" strike="sngStrike" dirty="0" smtClean="0">
                <a:solidFill>
                  <a:srgbClr val="00B0F0"/>
                </a:solidFill>
                <a:latin typeface="Calibri" panose="020F0502020204030204" pitchFamily="34" charset="0"/>
              </a:rPr>
              <a:t>, pasta</a:t>
            </a:r>
            <a:r>
              <a:rPr lang="lv-LV" sz="2100" dirty="0" smtClean="0">
                <a:latin typeface="Calibri" panose="020F0502020204030204" pitchFamily="34" charset="0"/>
              </a:rPr>
              <a:t>) </a:t>
            </a:r>
            <a:r>
              <a:rPr lang="lv-LV" sz="2100" dirty="0">
                <a:latin typeface="Calibri" panose="020F0502020204030204" pitchFamily="34" charset="0"/>
              </a:rPr>
              <a:t>izmaksas, kas nepārsniedz 1100 </a:t>
            </a:r>
            <a:r>
              <a:rPr lang="lv-LV" sz="2100" dirty="0" err="1">
                <a:latin typeface="Calibri" panose="020F0502020204030204" pitchFamily="34" charset="0"/>
              </a:rPr>
              <a:t>euro</a:t>
            </a:r>
            <a:r>
              <a:rPr lang="lv-LV" sz="2100" dirty="0">
                <a:latin typeface="Calibri" panose="020F0502020204030204" pitchFamily="34" charset="0"/>
              </a:rPr>
              <a:t> kalendāra </a:t>
            </a:r>
            <a:r>
              <a:rPr lang="lv-LV" sz="2100" dirty="0" smtClean="0">
                <a:latin typeface="Calibri" panose="020F0502020204030204" pitchFamily="34" charset="0"/>
              </a:rPr>
              <a:t>gadā; </a:t>
            </a:r>
          </a:p>
          <a:p>
            <a:pPr algn="just">
              <a:buFont typeface="Wingdings" panose="05000000000000000000" pitchFamily="2" charset="2"/>
              <a:buChar char="Ø"/>
            </a:pPr>
            <a:r>
              <a:rPr lang="lv-LV" sz="2100" dirty="0">
                <a:solidFill>
                  <a:srgbClr val="00B0F0"/>
                </a:solidFill>
                <a:latin typeface="Calibri" panose="020F0502020204030204" pitchFamily="34" charset="0"/>
              </a:rPr>
              <a:t>11.2.14. pasta </a:t>
            </a:r>
            <a:r>
              <a:rPr lang="lv-LV" sz="2100" dirty="0" smtClean="0">
                <a:solidFill>
                  <a:srgbClr val="00B0F0"/>
                </a:solidFill>
                <a:latin typeface="Calibri" panose="020F0502020204030204" pitchFamily="34" charset="0"/>
              </a:rPr>
              <a:t>izmaksas</a:t>
            </a:r>
            <a:r>
              <a:rPr lang="lv-LV" sz="2100" dirty="0" smtClean="0">
                <a:latin typeface="Calibri" panose="020F0502020204030204" pitchFamily="34" charset="0"/>
              </a:rPr>
              <a:t>; </a:t>
            </a:r>
          </a:p>
          <a:p>
            <a:pPr marL="0" indent="0" algn="just">
              <a:buNone/>
            </a:pPr>
            <a:r>
              <a:rPr lang="lv-LV" sz="2100" i="1" dirty="0">
                <a:latin typeface="Calibri" panose="020F0502020204030204" pitchFamily="34" charset="0"/>
              </a:rPr>
              <a:t>Attiecināmas izmaksas </a:t>
            </a:r>
            <a:r>
              <a:rPr lang="lv-LV" sz="2100" i="1" dirty="0" smtClean="0">
                <a:latin typeface="Calibri" panose="020F0502020204030204" pitchFamily="34" charset="0"/>
              </a:rPr>
              <a:t>6.2.1</a:t>
            </a:r>
            <a:r>
              <a:rPr lang="lv-LV" sz="2100" i="1" dirty="0">
                <a:latin typeface="Calibri" panose="020F0502020204030204" pitchFamily="34" charset="0"/>
              </a:rPr>
              <a:t>. </a:t>
            </a:r>
            <a:r>
              <a:rPr lang="lv-LV" sz="2100" i="1" dirty="0" smtClean="0">
                <a:latin typeface="Calibri" panose="020F0502020204030204" pitchFamily="34" charset="0"/>
              </a:rPr>
              <a:t>darbībai – Publicitātes pasākumi, kas sniedz informāciju par VRG darbību un VAS: </a:t>
            </a:r>
            <a:endParaRPr lang="lv-LV" sz="2100" i="1" dirty="0">
              <a:latin typeface="Calibri" panose="020F0502020204030204" pitchFamily="34" charset="0"/>
            </a:endParaRPr>
          </a:p>
          <a:p>
            <a:pPr algn="just">
              <a:buFont typeface="Wingdings" panose="05000000000000000000" pitchFamily="2" charset="2"/>
              <a:buChar char="Ø"/>
            </a:pPr>
            <a:r>
              <a:rPr lang="lv-LV" sz="2100" dirty="0" smtClean="0">
                <a:latin typeface="Calibri" panose="020F0502020204030204" pitchFamily="34" charset="0"/>
              </a:rPr>
              <a:t>11.6.1.informatīvu </a:t>
            </a:r>
            <a:r>
              <a:rPr lang="lv-LV" sz="2100" dirty="0">
                <a:latin typeface="Calibri" panose="020F0502020204030204" pitchFamily="34" charset="0"/>
              </a:rPr>
              <a:t>izdales materiālu, videomateriālu, </a:t>
            </a:r>
            <a:r>
              <a:rPr lang="lv-LV" sz="2100" dirty="0" err="1">
                <a:solidFill>
                  <a:srgbClr val="00B0F0"/>
                </a:solidFill>
                <a:latin typeface="Calibri" panose="020F0502020204030204" pitchFamily="34" charset="0"/>
              </a:rPr>
              <a:t>audiomateriālu</a:t>
            </a:r>
            <a:r>
              <a:rPr lang="lv-LV" sz="2100" dirty="0">
                <a:latin typeface="Calibri" panose="020F0502020204030204" pitchFamily="34" charset="0"/>
              </a:rPr>
              <a:t> un informatīvu plakātu, vietējās rīcības grupas logo un vietējās rīcības grupas darbības vietā izvietojamās informatīvās </a:t>
            </a:r>
            <a:r>
              <a:rPr lang="lv-LV" sz="2100" dirty="0" smtClean="0">
                <a:latin typeface="Calibri" panose="020F0502020204030204" pitchFamily="34" charset="0"/>
              </a:rPr>
              <a:t>plāksnes </a:t>
            </a:r>
            <a:r>
              <a:rPr lang="lv-LV" sz="2100" dirty="0">
                <a:latin typeface="Calibri" panose="020F0502020204030204" pitchFamily="34" charset="0"/>
              </a:rPr>
              <a:t>izgatavošanas izmaksas</a:t>
            </a:r>
            <a:r>
              <a:rPr lang="lv-LV" sz="2100" dirty="0" smtClean="0">
                <a:latin typeface="Calibri" panose="020F0502020204030204" pitchFamily="34" charset="0"/>
              </a:rPr>
              <a:t>;</a:t>
            </a:r>
          </a:p>
          <a:p>
            <a:pPr marL="0" indent="0" algn="just">
              <a:buNone/>
            </a:pPr>
            <a:r>
              <a:rPr lang="lv-LV" sz="2100" i="1" dirty="0">
                <a:latin typeface="Calibri" panose="020F0502020204030204" pitchFamily="34" charset="0"/>
              </a:rPr>
              <a:t>Attiecināmas izmaksas </a:t>
            </a:r>
            <a:r>
              <a:rPr lang="lv-LV" sz="2100" i="1" dirty="0" smtClean="0">
                <a:latin typeface="Calibri" panose="020F0502020204030204" pitchFamily="34" charset="0"/>
              </a:rPr>
              <a:t>6.2.2. </a:t>
            </a:r>
            <a:r>
              <a:rPr lang="lv-LV" sz="2100" i="1" dirty="0">
                <a:latin typeface="Calibri" panose="020F0502020204030204" pitchFamily="34" charset="0"/>
              </a:rPr>
              <a:t>darbībai </a:t>
            </a:r>
            <a:r>
              <a:rPr lang="lv-LV" sz="2100" i="1" dirty="0" smtClean="0">
                <a:latin typeface="Calibri" panose="020F0502020204030204" pitchFamily="34" charset="0"/>
              </a:rPr>
              <a:t>– Informācijas un pieredzes apmaiņas braucieni: </a:t>
            </a:r>
          </a:p>
          <a:p>
            <a:pPr algn="just">
              <a:buFont typeface="Wingdings" panose="05000000000000000000" pitchFamily="2" charset="2"/>
              <a:buChar char="Ø"/>
            </a:pPr>
            <a:r>
              <a:rPr lang="lv-LV" sz="2100" dirty="0" smtClean="0">
                <a:latin typeface="Calibri" panose="020F0502020204030204" pitchFamily="34" charset="0"/>
              </a:rPr>
              <a:t>11.7.7</a:t>
            </a:r>
            <a:r>
              <a:rPr lang="lv-LV" sz="2100" dirty="0">
                <a:latin typeface="Calibri" panose="020F0502020204030204" pitchFamily="34" charset="0"/>
              </a:rPr>
              <a:t>. kafijas pauzes izmaksas ne vairāk kā </a:t>
            </a:r>
            <a:r>
              <a:rPr lang="lv-LV" sz="2100" strike="sngStrike" dirty="0" smtClean="0">
                <a:solidFill>
                  <a:srgbClr val="00B0F0"/>
                </a:solidFill>
                <a:latin typeface="Calibri" panose="020F0502020204030204" pitchFamily="34" charset="0"/>
              </a:rPr>
              <a:t>5</a:t>
            </a:r>
            <a:r>
              <a:rPr lang="lv-LV" sz="2100" dirty="0" smtClean="0">
                <a:latin typeface="Calibri" panose="020F0502020204030204" pitchFamily="34" charset="0"/>
              </a:rPr>
              <a:t> 3 </a:t>
            </a:r>
            <a:r>
              <a:rPr lang="lv-LV" sz="2100" dirty="0" err="1">
                <a:latin typeface="Calibri" panose="020F0502020204030204" pitchFamily="34" charset="0"/>
              </a:rPr>
              <a:t>euro</a:t>
            </a:r>
            <a:r>
              <a:rPr lang="lv-LV" sz="2100" dirty="0">
                <a:latin typeface="Calibri" panose="020F0502020204030204" pitchFamily="34" charset="0"/>
              </a:rPr>
              <a:t> vienam dalībniekam </a:t>
            </a:r>
            <a:r>
              <a:rPr lang="lv-LV" sz="2100" dirty="0">
                <a:solidFill>
                  <a:srgbClr val="00B0F0"/>
                </a:solidFill>
                <a:latin typeface="Calibri" panose="020F0502020204030204" pitchFamily="34" charset="0"/>
              </a:rPr>
              <a:t>vienai kafijas pauzes reizei. Ja pasākums ilgst vairāk par 6 stundām rīko ne vairāk par 2 kafijas pauzēm;</a:t>
            </a:r>
          </a:p>
          <a:p>
            <a:pPr marL="0" indent="0" algn="just">
              <a:buNone/>
            </a:pPr>
            <a:endParaRPr lang="lv-LV" sz="2400" dirty="0"/>
          </a:p>
          <a:p>
            <a:pPr marL="0" indent="0" algn="just">
              <a:buNone/>
            </a:pPr>
            <a:endParaRPr lang="lv-LV" sz="2400" dirty="0"/>
          </a:p>
        </p:txBody>
      </p:sp>
    </p:spTree>
    <p:extLst>
      <p:ext uri="{BB962C8B-B14F-4D97-AF65-F5344CB8AC3E}">
        <p14:creationId xmlns:p14="http://schemas.microsoft.com/office/powerpoint/2010/main" val="1612878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v-LV" dirty="0">
                <a:latin typeface="Calibri" panose="020F0502020204030204" pitchFamily="34" charset="0"/>
              </a:rPr>
              <a:t>Grozījumi MK not.Nr.769 – neattiecināmas izmaksas </a:t>
            </a:r>
          </a:p>
        </p:txBody>
      </p:sp>
      <p:sp>
        <p:nvSpPr>
          <p:cNvPr id="3" name="Content Placeholder 2"/>
          <p:cNvSpPr>
            <a:spLocks noGrp="1"/>
          </p:cNvSpPr>
          <p:nvPr>
            <p:ph idx="1"/>
          </p:nvPr>
        </p:nvSpPr>
        <p:spPr>
          <a:xfrm>
            <a:off x="718457" y="1752606"/>
            <a:ext cx="7968343" cy="4373573"/>
          </a:xfrm>
        </p:spPr>
        <p:txBody>
          <a:bodyPr>
            <a:normAutofit/>
          </a:bodyPr>
          <a:lstStyle/>
          <a:p>
            <a:pPr algn="just"/>
            <a:r>
              <a:rPr lang="lv-LV" sz="1800" dirty="0">
                <a:latin typeface="Calibri" panose="020F0502020204030204" pitchFamily="34" charset="0"/>
              </a:rPr>
              <a:t>12. </a:t>
            </a:r>
            <a:r>
              <a:rPr lang="lv-LV" sz="1800" dirty="0" err="1">
                <a:latin typeface="Calibri" panose="020F0502020204030204" pitchFamily="34" charset="0"/>
              </a:rPr>
              <a:t>Apakšpasākumā</a:t>
            </a:r>
            <a:r>
              <a:rPr lang="lv-LV" sz="1800" dirty="0">
                <a:latin typeface="Calibri" panose="020F0502020204030204" pitchFamily="34" charset="0"/>
              </a:rPr>
              <a:t> ir neattiecināmas šādas izmaksas</a:t>
            </a:r>
            <a:r>
              <a:rPr lang="lv-LV" sz="1800" dirty="0" smtClean="0">
                <a:latin typeface="Calibri" panose="020F0502020204030204" pitchFamily="34" charset="0"/>
              </a:rPr>
              <a:t>:</a:t>
            </a:r>
          </a:p>
          <a:p>
            <a:pPr algn="just"/>
            <a:endParaRPr lang="lv-LV" sz="1800" dirty="0">
              <a:latin typeface="Calibri" panose="020F0502020204030204" pitchFamily="34" charset="0"/>
            </a:endParaRPr>
          </a:p>
          <a:p>
            <a:pPr algn="just">
              <a:buFont typeface="Wingdings" panose="05000000000000000000" pitchFamily="2" charset="2"/>
              <a:buChar char="Ø"/>
            </a:pPr>
            <a:r>
              <a:rPr lang="lv-LV" sz="1800" dirty="0">
                <a:latin typeface="Calibri" panose="020F0502020204030204" pitchFamily="34" charset="0"/>
              </a:rPr>
              <a:t>12.6. </a:t>
            </a:r>
            <a:r>
              <a:rPr lang="lv-LV" sz="1800" strike="sngStrike" dirty="0">
                <a:solidFill>
                  <a:srgbClr val="00B0F0"/>
                </a:solidFill>
                <a:latin typeface="Calibri" panose="020F0502020204030204" pitchFamily="34" charset="0"/>
              </a:rPr>
              <a:t>piegādes, pakalpojumu vai darbu izmaksas, </a:t>
            </a:r>
            <a:r>
              <a:rPr lang="lv-LV" sz="1800" dirty="0">
                <a:solidFill>
                  <a:srgbClr val="00B0F0"/>
                </a:solidFill>
                <a:latin typeface="Calibri" panose="020F0502020204030204" pitchFamily="34" charset="0"/>
              </a:rPr>
              <a:t>vietējās attīstības stratēģijas īstenošanas teritorijas izpētes  un ar to saistīto datu iegūšanas izmaksas, ka arī publicitātes pakalpojuma izmaksas</a:t>
            </a:r>
            <a:r>
              <a:rPr lang="lv-LV" sz="1800" dirty="0">
                <a:latin typeface="Calibri" panose="020F0502020204030204" pitchFamily="34" charset="0"/>
              </a:rPr>
              <a:t>, kas pārsniedz 1500 </a:t>
            </a:r>
            <a:r>
              <a:rPr lang="lv-LV" sz="1800" dirty="0" err="1">
                <a:latin typeface="Calibri" panose="020F0502020204030204" pitchFamily="34" charset="0"/>
              </a:rPr>
              <a:t>euro</a:t>
            </a:r>
            <a:r>
              <a:rPr lang="lv-LV" sz="1800" dirty="0">
                <a:latin typeface="Calibri" panose="020F0502020204030204" pitchFamily="34" charset="0"/>
              </a:rPr>
              <a:t> </a:t>
            </a:r>
            <a:r>
              <a:rPr lang="lv-LV" sz="1800" dirty="0">
                <a:solidFill>
                  <a:srgbClr val="00B0F0"/>
                </a:solidFill>
                <a:latin typeface="Calibri" panose="020F0502020204030204" pitchFamily="34" charset="0"/>
              </a:rPr>
              <a:t>(bez pievienotās vērtības nodokļa), </a:t>
            </a:r>
            <a:r>
              <a:rPr lang="lv-LV" sz="1800" dirty="0">
                <a:latin typeface="Calibri" panose="020F0502020204030204" pitchFamily="34" charset="0"/>
              </a:rPr>
              <a:t>ja tās nav saskaņotas ar Lauku atbalsta dienestu; </a:t>
            </a:r>
          </a:p>
          <a:p>
            <a:pPr algn="just">
              <a:buFont typeface="Wingdings" panose="05000000000000000000" pitchFamily="2" charset="2"/>
              <a:buChar char="Ø"/>
            </a:pPr>
            <a:r>
              <a:rPr lang="lv-LV" sz="1800" dirty="0">
                <a:latin typeface="Calibri" panose="020F0502020204030204" pitchFamily="34" charset="0"/>
              </a:rPr>
              <a:t>12.8. dāvanu un apģērbu iegāde, izņemot 11.2.4.apakšpunktā minētās izmaksas;</a:t>
            </a:r>
          </a:p>
          <a:p>
            <a:pPr algn="just">
              <a:buFont typeface="Wingdings" panose="05000000000000000000" pitchFamily="2" charset="2"/>
              <a:buChar char="Ø"/>
            </a:pPr>
            <a:r>
              <a:rPr lang="lv-LV" sz="1800" dirty="0">
                <a:solidFill>
                  <a:srgbClr val="00B0F0"/>
                </a:solidFill>
                <a:latin typeface="Calibri" panose="020F0502020204030204" pitchFamily="34" charset="0"/>
              </a:rPr>
              <a:t>12.11.</a:t>
            </a:r>
            <a:r>
              <a:rPr lang="lv-LV" sz="1800" baseline="30000" dirty="0">
                <a:solidFill>
                  <a:srgbClr val="00B0F0"/>
                </a:solidFill>
                <a:latin typeface="Calibri" panose="020F0502020204030204" pitchFamily="34" charset="0"/>
              </a:rPr>
              <a:t>1</a:t>
            </a:r>
            <a:r>
              <a:rPr lang="lv-LV" sz="1800" dirty="0">
                <a:solidFill>
                  <a:srgbClr val="00B0F0"/>
                </a:solidFill>
                <a:latin typeface="Calibri" panose="020F0502020204030204" pitchFamily="34" charset="0"/>
              </a:rPr>
              <a:t> būvniecības un telpu remonta izmaksas, kā arī būvmateriālu iegāde</a:t>
            </a:r>
            <a:r>
              <a:rPr lang="lv-LV" sz="1800" dirty="0" smtClean="0">
                <a:latin typeface="Calibri" panose="020F0502020204030204" pitchFamily="34" charset="0"/>
              </a:rPr>
              <a:t>;</a:t>
            </a:r>
            <a:endParaRPr lang="lv-LV" sz="2400" dirty="0"/>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5</a:t>
            </a:fld>
            <a:endParaRPr lang="en-US" altLang="en-US"/>
          </a:p>
        </p:txBody>
      </p:sp>
    </p:spTree>
    <p:extLst>
      <p:ext uri="{BB962C8B-B14F-4D97-AF65-F5344CB8AC3E}">
        <p14:creationId xmlns:p14="http://schemas.microsoft.com/office/powerpoint/2010/main" val="3915561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Grozījumi MK not.Nr.769 – neattiecināmas izmaksas II </a:t>
            </a:r>
          </a:p>
        </p:txBody>
      </p:sp>
      <p:sp>
        <p:nvSpPr>
          <p:cNvPr id="3" name="Content Placeholder 2"/>
          <p:cNvSpPr>
            <a:spLocks noGrp="1"/>
          </p:cNvSpPr>
          <p:nvPr>
            <p:ph idx="1"/>
          </p:nvPr>
        </p:nvSpPr>
        <p:spPr>
          <a:xfrm>
            <a:off x="858416" y="1684334"/>
            <a:ext cx="7828384" cy="4373573"/>
          </a:xfrm>
        </p:spPr>
        <p:txBody>
          <a:bodyPr>
            <a:normAutofit fontScale="70000" lnSpcReduction="20000"/>
          </a:bodyPr>
          <a:lstStyle/>
          <a:p>
            <a:pPr marL="228600" lvl="0" indent="-228600" algn="just" defTabSz="914400" eaLnBrk="1" fontAlgn="auto" hangingPunct="1">
              <a:lnSpc>
                <a:spcPct val="90000"/>
              </a:lnSpc>
              <a:spcBef>
                <a:spcPts val="1000"/>
              </a:spcBef>
              <a:spcAft>
                <a:spcPts val="0"/>
              </a:spcAft>
              <a:buFont typeface="Wingdings" panose="05000000000000000000" pitchFamily="2" charset="2"/>
              <a:buChar char="Ø"/>
            </a:pPr>
            <a:r>
              <a:rPr lang="lv-LV" sz="2400" dirty="0">
                <a:solidFill>
                  <a:prstClr val="black"/>
                </a:solidFill>
                <a:latin typeface="Calibri" panose="020F0502020204030204" pitchFamily="34" charset="0"/>
                <a:ea typeface="+mn-ea"/>
                <a:cs typeface="+mn-cs"/>
              </a:rPr>
              <a:t>12.13. šo noteikumu </a:t>
            </a:r>
            <a:r>
              <a:rPr lang="lv-LV" sz="2400" dirty="0">
                <a:solidFill>
                  <a:srgbClr val="00B0F0"/>
                </a:solidFill>
                <a:latin typeface="Calibri" panose="020F0502020204030204" pitchFamily="34" charset="0"/>
                <a:ea typeface="+mn-ea"/>
                <a:cs typeface="+mn-cs"/>
              </a:rPr>
              <a:t>11.1.</a:t>
            </a:r>
            <a:r>
              <a:rPr lang="lv-LV" sz="2400" dirty="0">
                <a:solidFill>
                  <a:prstClr val="black"/>
                </a:solidFill>
                <a:latin typeface="Calibri" panose="020F0502020204030204" pitchFamily="34" charset="0"/>
                <a:ea typeface="+mn-ea"/>
                <a:cs typeface="+mn-cs"/>
              </a:rPr>
              <a:t> un 11.3. apakšpunktos minētās izmaksas, ja netiek ievērots šo noteikumu 20.2. apakšpunktā minētais nosacījums;</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Izmaksas: </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11.1. transporta izmaksas, kas saistītas ar vietējās attīstības stratēģijas īstenošanu un uzraudzību:</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11.3. šo noteikumu 6.1.2., 6.1.3. un 6.2.2. apakšpunktā minētajām darbībām, ja tās saistītas ar dalību pasākumā:</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	11.3.1. organizatora noteiktā reģistrācijas un dalības maksa;</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	11.3.2. viesnīcas izmaksas atbilstoši normatīvajiem aktiem par kārtību, kādā atlīdzināmi ar 	komandējumiem saistītie izdevumi (izņemot gadījumu, ja pasākums ilgst vienu dienu un dalībniekiem ir 	iespēja tajā pašā dienā atgriezties savā dzīvesvietā);</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	11.3.3. dienas nauda atbilstoši normatīvajiem aktiem par kārtību, kādā atlīdzināmi ar komandējumiem 	saistītie izdevumi;</a:t>
            </a:r>
          </a:p>
          <a:p>
            <a:pPr lvl="0" algn="just" defTabSz="914400" eaLnBrk="1" fontAlgn="auto" hangingPunct="1">
              <a:lnSpc>
                <a:spcPct val="90000"/>
              </a:lnSpc>
              <a:spcBef>
                <a:spcPts val="1000"/>
              </a:spcBef>
              <a:spcAft>
                <a:spcPts val="0"/>
              </a:spcAft>
            </a:pPr>
            <a:r>
              <a:rPr lang="lv-LV" sz="1800" dirty="0">
                <a:solidFill>
                  <a:prstClr val="black"/>
                </a:solidFill>
                <a:latin typeface="Calibri" panose="020F0502020204030204" pitchFamily="34" charset="0"/>
                <a:ea typeface="+mn-ea"/>
                <a:cs typeface="+mn-cs"/>
              </a:rPr>
              <a:t>	11.3.4. ceļojumu apdrošināšanas izmaksas atbilstoši normatīvajiem aktiem par kārtību, kādā atlīdzināmi 	ar komandējumiem saistītie izdevumi</a:t>
            </a:r>
            <a:r>
              <a:rPr lang="lv-LV" sz="1800" dirty="0" smtClean="0">
                <a:solidFill>
                  <a:prstClr val="black"/>
                </a:solidFill>
                <a:latin typeface="Calibri" panose="020F0502020204030204" pitchFamily="34" charset="0"/>
                <a:ea typeface="+mn-ea"/>
                <a:cs typeface="+mn-cs"/>
              </a:rPr>
              <a:t>;</a:t>
            </a:r>
          </a:p>
          <a:p>
            <a:pPr lvl="0" algn="just" defTabSz="914400" eaLnBrk="1" fontAlgn="auto" hangingPunct="1">
              <a:lnSpc>
                <a:spcPct val="90000"/>
              </a:lnSpc>
              <a:spcBef>
                <a:spcPts val="1000"/>
              </a:spcBef>
              <a:spcAft>
                <a:spcPts val="0"/>
              </a:spcAft>
            </a:pPr>
            <a:endParaRPr lang="lv-LV" sz="1800" dirty="0">
              <a:solidFill>
                <a:prstClr val="black"/>
              </a:solidFill>
              <a:latin typeface="Calibri" panose="020F0502020204030204" pitchFamily="34" charset="0"/>
              <a:ea typeface="+mn-ea"/>
              <a:cs typeface="+mn-cs"/>
            </a:endParaRPr>
          </a:p>
          <a:p>
            <a:pPr marL="228600" lvl="0" indent="-228600" algn="just" defTabSz="914400" eaLnBrk="1" fontAlgn="auto" hangingPunct="1">
              <a:lnSpc>
                <a:spcPct val="90000"/>
              </a:lnSpc>
              <a:spcBef>
                <a:spcPts val="1000"/>
              </a:spcBef>
              <a:spcAft>
                <a:spcPts val="0"/>
              </a:spcAft>
              <a:buFont typeface="Wingdings" panose="05000000000000000000" pitchFamily="2" charset="2"/>
              <a:buChar char="Ø"/>
            </a:pPr>
            <a:r>
              <a:rPr lang="lv-LV" sz="2400" dirty="0">
                <a:solidFill>
                  <a:prstClr val="black"/>
                </a:solidFill>
                <a:latin typeface="Calibri" panose="020F0502020204030204" pitchFamily="34" charset="0"/>
                <a:ea typeface="+mn-ea"/>
                <a:cs typeface="+mn-cs"/>
              </a:rPr>
              <a:t>20.2. piecas darbdienas pirms šo noteikumu 6.1.2., 6.1.3. un 6.2.2. apakšpunktā minēto pasākumu īstenošanas nosūta Lauku atbalsta dienestam pasākuma darba kārtību, </a:t>
            </a:r>
            <a:r>
              <a:rPr lang="lv-LV" sz="2400" strike="sngStrike" dirty="0">
                <a:solidFill>
                  <a:srgbClr val="00B0F0"/>
                </a:solidFill>
                <a:latin typeface="Calibri" panose="020F0502020204030204" pitchFamily="34" charset="0"/>
                <a:ea typeface="+mn-ea"/>
                <a:cs typeface="+mn-cs"/>
              </a:rPr>
              <a:t>un plānoto deleģēto pārstāvju skaitu, ja pasākums notiek citā Eiropas Savienības dalībvalstī </a:t>
            </a:r>
            <a:r>
              <a:rPr lang="lv-LV" sz="2400" dirty="0">
                <a:solidFill>
                  <a:srgbClr val="00B0F0"/>
                </a:solidFill>
                <a:latin typeface="Calibri" panose="020F0502020204030204" pitchFamily="34" charset="0"/>
                <a:ea typeface="+mn-ea"/>
                <a:cs typeface="+mn-cs"/>
              </a:rPr>
              <a:t>ja pasākumam ir plānotas organizatoriskās izmaksas, ir paredzēta dalības maksa vai pasākums notiek citā Eiropas Savienības dalībvalstī;</a:t>
            </a:r>
          </a:p>
          <a:p>
            <a:pPr lvl="0" algn="just" defTabSz="914400" eaLnBrk="1" fontAlgn="auto" hangingPunct="1">
              <a:lnSpc>
                <a:spcPct val="90000"/>
              </a:lnSpc>
              <a:spcBef>
                <a:spcPts val="1000"/>
              </a:spcBef>
              <a:spcAft>
                <a:spcPts val="0"/>
              </a:spcAft>
            </a:pPr>
            <a:endParaRPr lang="lv-LV" dirty="0">
              <a:solidFill>
                <a:prstClr val="black"/>
              </a:solidFill>
              <a:latin typeface="Calibri" panose="020F0502020204030204"/>
              <a:ea typeface="+mn-ea"/>
              <a:cs typeface="+mn-cs"/>
            </a:endParaRPr>
          </a:p>
          <a:p>
            <a:endParaRPr lang="lv-LV" dirty="0"/>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6</a:t>
            </a:fld>
            <a:endParaRPr lang="en-US" altLang="en-US"/>
          </a:p>
        </p:txBody>
      </p:sp>
    </p:spTree>
    <p:extLst>
      <p:ext uri="{BB962C8B-B14F-4D97-AF65-F5344CB8AC3E}">
        <p14:creationId xmlns:p14="http://schemas.microsoft.com/office/powerpoint/2010/main" val="1795311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4522" y="1752606"/>
            <a:ext cx="8192278" cy="4373573"/>
          </a:xfrm>
        </p:spPr>
        <p:txBody>
          <a:bodyPr/>
          <a:lstStyle/>
          <a:p>
            <a:pPr>
              <a:buFont typeface="Wingdings" panose="05000000000000000000" pitchFamily="2" charset="2"/>
              <a:buChar char="Ø"/>
            </a:pPr>
            <a:endParaRPr lang="lv-LV" dirty="0">
              <a:solidFill>
                <a:srgbClr val="00B0F0"/>
              </a:solidFill>
            </a:endParaRPr>
          </a:p>
          <a:p>
            <a:pPr>
              <a:buFont typeface="Wingdings" panose="05000000000000000000" pitchFamily="2" charset="2"/>
              <a:buChar char="Ø"/>
            </a:pPr>
            <a:r>
              <a:rPr lang="lv-LV" sz="2400" dirty="0">
                <a:solidFill>
                  <a:srgbClr val="00B0F0"/>
                </a:solidFill>
                <a:latin typeface="Calibri" panose="020F0502020204030204" pitchFamily="34" charset="0"/>
              </a:rPr>
              <a:t>12.13.</a:t>
            </a:r>
            <a:r>
              <a:rPr lang="lv-LV" sz="2400" baseline="30000" dirty="0">
                <a:solidFill>
                  <a:srgbClr val="00B0F0"/>
                </a:solidFill>
                <a:latin typeface="Calibri" panose="020F0502020204030204" pitchFamily="34" charset="0"/>
              </a:rPr>
              <a:t>1</a:t>
            </a:r>
            <a:r>
              <a:rPr lang="lv-LV" sz="2400" dirty="0">
                <a:solidFill>
                  <a:srgbClr val="00B0F0"/>
                </a:solidFill>
                <a:latin typeface="Calibri" panose="020F0502020204030204" pitchFamily="34" charset="0"/>
              </a:rPr>
              <a:t> izmaksas, kas pēc Lauku atbalsta dienesta novērtējuma pārsniedz vidējo tirgus cenu, kā arī nepabeigtu darbu izmaksas, ja darbības rezultātā nav radusies auditējamā; </a:t>
            </a:r>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7</a:t>
            </a:fld>
            <a:endParaRPr lang="en-US" altLang="en-US"/>
          </a:p>
        </p:txBody>
      </p:sp>
      <p:sp>
        <p:nvSpPr>
          <p:cNvPr id="8" name="Virsraksts 1"/>
          <p:cNvSpPr>
            <a:spLocks noGrp="1"/>
          </p:cNvSpPr>
          <p:nvPr>
            <p:ph type="title"/>
          </p:nvPr>
        </p:nvSpPr>
        <p:spPr/>
        <p:txBody>
          <a:bodyPr>
            <a:normAutofit/>
          </a:bodyPr>
          <a:lstStyle/>
          <a:p>
            <a:pPr algn="ctr"/>
            <a:r>
              <a:rPr lang="lv-LV" sz="2800" b="1" dirty="0" smtClean="0">
                <a:latin typeface="Calibri" panose="020F0502020204030204" pitchFamily="34" charset="0"/>
              </a:rPr>
              <a:t>Grozījumi MK not.Nr.769 – neattiecināmas izmaksas III </a:t>
            </a:r>
            <a:endParaRPr lang="lv-LV" sz="2800" b="1" dirty="0">
              <a:latin typeface="Calibri" panose="020F0502020204030204" pitchFamily="34" charset="0"/>
            </a:endParaRPr>
          </a:p>
        </p:txBody>
      </p:sp>
    </p:spTree>
    <p:extLst>
      <p:ext uri="{BB962C8B-B14F-4D97-AF65-F5344CB8AC3E}">
        <p14:creationId xmlns:p14="http://schemas.microsoft.com/office/powerpoint/2010/main" val="1993235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latin typeface="Calibri" panose="020F0502020204030204" pitchFamily="34" charset="0"/>
              </a:rPr>
              <a:t>Grozījumi MK not.Nr.769 – maršruta lapa </a:t>
            </a:r>
          </a:p>
        </p:txBody>
      </p:sp>
      <p:sp>
        <p:nvSpPr>
          <p:cNvPr id="3" name="Content Placeholder 2"/>
          <p:cNvSpPr>
            <a:spLocks noGrp="1"/>
          </p:cNvSpPr>
          <p:nvPr>
            <p:ph idx="1"/>
          </p:nvPr>
        </p:nvSpPr>
        <p:spPr>
          <a:xfrm>
            <a:off x="699796" y="1752606"/>
            <a:ext cx="7987004" cy="4373573"/>
          </a:xfrm>
        </p:spPr>
        <p:txBody>
          <a:bodyPr/>
          <a:lstStyle/>
          <a:p>
            <a:r>
              <a:rPr lang="lv-LV" dirty="0">
                <a:latin typeface="Calibri" panose="020F0502020204030204" pitchFamily="34" charset="0"/>
              </a:rPr>
              <a:t>14.2. maršruta lapu (2. pielikums), kurā norādīts maršruta mērķis un tā saistība ar vietējās attīstības stratēģijas īstenošanu un uzraudzību</a:t>
            </a:r>
            <a:r>
              <a:rPr lang="lv-LV" strike="sngStrike" dirty="0">
                <a:solidFill>
                  <a:srgbClr val="00B0F0"/>
                </a:solidFill>
                <a:latin typeface="Calibri" panose="020F0502020204030204" pitchFamily="34" charset="0"/>
              </a:rPr>
              <a:t>, ja šo noteikumu 6.punktā minēto darbību īstenošanā tiek izmantots patapināts vai nomāts transportlīdzeklis</a:t>
            </a:r>
            <a:r>
              <a:rPr lang="lv-LV" dirty="0">
                <a:latin typeface="Calibri" panose="020F0502020204030204" pitchFamily="34" charset="0"/>
              </a:rPr>
              <a:t>. Ja vietējā rīcības grupa nodrošina vietējās attīstības stratēģijas projekta saturisko uzraudzību, norāda arī projekta iesnieguma reģistrācijas numuru Lauku </a:t>
            </a:r>
            <a:r>
              <a:rPr lang="lv-LV" dirty="0" smtClean="0">
                <a:latin typeface="Calibri" panose="020F0502020204030204" pitchFamily="34" charset="0"/>
              </a:rPr>
              <a:t>atbalsta;</a:t>
            </a:r>
            <a:endParaRPr lang="lv-LV" dirty="0">
              <a:latin typeface="Calibri" panose="020F0502020204030204" pitchFamily="34" charset="0"/>
            </a:endParaRPr>
          </a:p>
          <a:p>
            <a:endParaRPr lang="lv-LV" dirty="0"/>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8</a:t>
            </a:fld>
            <a:endParaRPr lang="en-US" altLang="en-US"/>
          </a:p>
        </p:txBody>
      </p:sp>
    </p:spTree>
    <p:extLst>
      <p:ext uri="{BB962C8B-B14F-4D97-AF65-F5344CB8AC3E}">
        <p14:creationId xmlns:p14="http://schemas.microsoft.com/office/powerpoint/2010/main" val="30675931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dirty="0">
                <a:latin typeface="Calibri" panose="020F0502020204030204" pitchFamily="34" charset="0"/>
              </a:rPr>
              <a:t>Grozījumi MK not.Nr.769 – iepirkuma procedūru apliecinošie dokumenti </a:t>
            </a:r>
          </a:p>
        </p:txBody>
      </p:sp>
      <p:sp>
        <p:nvSpPr>
          <p:cNvPr id="3" name="Content Placeholder 2"/>
          <p:cNvSpPr>
            <a:spLocks noGrp="1"/>
          </p:cNvSpPr>
          <p:nvPr>
            <p:ph idx="1"/>
          </p:nvPr>
        </p:nvSpPr>
        <p:spPr>
          <a:xfrm>
            <a:off x="541176" y="1752606"/>
            <a:ext cx="8145624" cy="4373573"/>
          </a:xfrm>
        </p:spPr>
        <p:txBody>
          <a:bodyPr>
            <a:normAutofit fontScale="92500" lnSpcReduction="10000"/>
          </a:bodyPr>
          <a:lstStyle/>
          <a:p>
            <a:r>
              <a:rPr lang="lv-LV" dirty="0">
                <a:latin typeface="Calibri" panose="020F0502020204030204" pitchFamily="34" charset="0"/>
              </a:rPr>
              <a:t> 14.6. iepirkuma procedūru apliecinošus dokumentus:</a:t>
            </a:r>
          </a:p>
          <a:p>
            <a:pPr algn="just">
              <a:buFont typeface="Wingdings" panose="05000000000000000000" pitchFamily="2" charset="2"/>
              <a:buChar char="Ø"/>
            </a:pPr>
            <a:r>
              <a:rPr lang="lv-LV" dirty="0">
                <a:latin typeface="Calibri" panose="020F0502020204030204" pitchFamily="34" charset="0"/>
              </a:rPr>
              <a:t>14.6.1. ja </a:t>
            </a:r>
            <a:r>
              <a:rPr lang="lv-LV" strike="sngStrike" dirty="0">
                <a:solidFill>
                  <a:srgbClr val="00B0F0"/>
                </a:solidFill>
                <a:latin typeface="Calibri" panose="020F0502020204030204" pitchFamily="34" charset="0"/>
              </a:rPr>
              <a:t>aprīkojuma un tehnikas iegādes vai viena darījuma</a:t>
            </a:r>
            <a:r>
              <a:rPr lang="lv-LV" dirty="0">
                <a:solidFill>
                  <a:schemeClr val="accent1">
                    <a:lumMod val="75000"/>
                  </a:schemeClr>
                </a:solidFill>
                <a:latin typeface="Calibri" panose="020F0502020204030204" pitchFamily="34" charset="0"/>
              </a:rPr>
              <a:t> </a:t>
            </a:r>
            <a:r>
              <a:rPr lang="lv-LV" dirty="0">
                <a:solidFill>
                  <a:srgbClr val="00B0F0"/>
                </a:solidFill>
                <a:latin typeface="Calibri" panose="020F0502020204030204" pitchFamily="34" charset="0"/>
              </a:rPr>
              <a:t>vietējās attīstības stratēģijas īstenošanas teritorijas izpētes un ar to saistīto datu iegūšanas izmaksas, ka arī publicitātes pakalpojuma izmaksas</a:t>
            </a:r>
            <a:r>
              <a:rPr lang="lv-LV" dirty="0">
                <a:latin typeface="Calibri" panose="020F0502020204030204" pitchFamily="34" charset="0"/>
              </a:rPr>
              <a:t> paredzamā līguma summa pārsniedz 1500 </a:t>
            </a:r>
            <a:r>
              <a:rPr lang="lv-LV" i="1" dirty="0" err="1">
                <a:latin typeface="Calibri" panose="020F0502020204030204" pitchFamily="34" charset="0"/>
              </a:rPr>
              <a:t>euro</a:t>
            </a:r>
            <a:r>
              <a:rPr lang="lv-LV" dirty="0">
                <a:latin typeface="Calibri" panose="020F0502020204030204" pitchFamily="34" charset="0"/>
              </a:rPr>
              <a:t> </a:t>
            </a:r>
            <a:r>
              <a:rPr lang="lv-LV" dirty="0">
                <a:solidFill>
                  <a:srgbClr val="00B0F0"/>
                </a:solidFill>
                <a:latin typeface="Calibri" panose="020F0502020204030204" pitchFamily="34" charset="0"/>
              </a:rPr>
              <a:t>(bez pievienotās vērtības nodokļa) </a:t>
            </a:r>
            <a:r>
              <a:rPr lang="lv-LV" dirty="0">
                <a:latin typeface="Calibri" panose="020F0502020204030204" pitchFamily="34" charset="0"/>
              </a:rPr>
              <a:t>– divus derīgus piedāvājumus, kuru pieteikuma iesniegšanas termiņš nav īsāks par 10 darbdienām, skaitot no nākamās darbdienas pēc uzaicinājuma publicēšanas Iepirkumu uzraudzības biroja tīmekļvietnē, ievērojot normatīvo aktu prasības par iepirkuma procedūras piemērošanu;</a:t>
            </a:r>
          </a:p>
          <a:p>
            <a:pPr algn="just">
              <a:buFont typeface="Wingdings" panose="05000000000000000000" pitchFamily="2" charset="2"/>
              <a:buChar char="Ø"/>
            </a:pPr>
            <a:r>
              <a:rPr lang="lv-LV" dirty="0">
                <a:latin typeface="Calibri" panose="020F0502020204030204" pitchFamily="34" charset="0"/>
              </a:rPr>
              <a:t>14.6.2. ja paredzamā līguma summa ir </a:t>
            </a:r>
            <a:r>
              <a:rPr lang="lv-LV" strike="sngStrike" dirty="0">
                <a:solidFill>
                  <a:srgbClr val="00B0F0"/>
                </a:solidFill>
                <a:latin typeface="Calibri" panose="020F0502020204030204" pitchFamily="34" charset="0"/>
              </a:rPr>
              <a:t>līdz 1500 </a:t>
            </a:r>
            <a:r>
              <a:rPr lang="lv-LV" i="1" strike="sngStrike" dirty="0" err="1">
                <a:solidFill>
                  <a:srgbClr val="00B0F0"/>
                </a:solidFill>
                <a:latin typeface="Calibri" panose="020F0502020204030204" pitchFamily="34" charset="0"/>
              </a:rPr>
              <a:t>euro</a:t>
            </a:r>
            <a:r>
              <a:rPr lang="lv-LV" strike="sngStrike" dirty="0">
                <a:latin typeface="Calibri" panose="020F0502020204030204" pitchFamily="34" charset="0"/>
              </a:rPr>
              <a:t> </a:t>
            </a:r>
            <a:r>
              <a:rPr lang="lv-LV" dirty="0">
                <a:solidFill>
                  <a:srgbClr val="00B0F0"/>
                </a:solidFill>
                <a:latin typeface="Calibri" panose="020F0502020204030204" pitchFamily="34" charset="0"/>
              </a:rPr>
              <a:t>no 700 </a:t>
            </a:r>
            <a:r>
              <a:rPr lang="lv-LV" i="1" dirty="0" err="1">
                <a:solidFill>
                  <a:srgbClr val="00B0F0"/>
                </a:solidFill>
                <a:latin typeface="Calibri" panose="020F0502020204030204" pitchFamily="34" charset="0"/>
              </a:rPr>
              <a:t>euro</a:t>
            </a:r>
            <a:r>
              <a:rPr lang="lv-LV" dirty="0">
                <a:solidFill>
                  <a:srgbClr val="00B0F0"/>
                </a:solidFill>
                <a:latin typeface="Calibri" panose="020F0502020204030204" pitchFamily="34" charset="0"/>
              </a:rPr>
              <a:t> (bez pievienotās vērtības nodokļa)– </a:t>
            </a:r>
            <a:r>
              <a:rPr lang="lv-LV" dirty="0">
                <a:latin typeface="Calibri" panose="020F0502020204030204" pitchFamily="34" charset="0"/>
              </a:rPr>
              <a:t>brīvas formas aprakstu par vismaz divu piedāvājumu salīdzināšanu katrai iegādei, informāciju par aptaujātajiem komersantiem un citu informāciju, kas apliecina noteiktās cenas objektivitāti. Paredzētā pakalpojuma, aprīkojuma, un tehnikas iegādes gadījumā izvēlas visizdevīgāko piedāvājumu, kura noteikšanā viens no kritērijiem ir zemākā cena.</a:t>
            </a: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CB0B776B-B4CF-474F-9BAC-697E4933DFE7}" type="slidenum">
              <a:rPr lang="en-US" altLang="en-US" smtClean="0"/>
              <a:pPr>
                <a:defRPr/>
              </a:pPr>
              <a:t>9</a:t>
            </a:fld>
            <a:endParaRPr lang="en-US" altLang="en-US"/>
          </a:p>
        </p:txBody>
      </p:sp>
    </p:spTree>
    <p:extLst>
      <p:ext uri="{BB962C8B-B14F-4D97-AF65-F5344CB8AC3E}">
        <p14:creationId xmlns:p14="http://schemas.microsoft.com/office/powerpoint/2010/main" val="49998408"/>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0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3371</TotalTime>
  <Words>1233</Words>
  <Application>Microsoft Office PowerPoint</Application>
  <PresentationFormat>On-screen Show (4:3)</PresentationFormat>
  <Paragraphs>107</Paragraphs>
  <Slides>16</Slides>
  <Notes>16</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16</vt:i4>
      </vt:variant>
    </vt:vector>
  </HeadingPairs>
  <TitlesOfParts>
    <vt:vector size="24" baseType="lpstr">
      <vt:lpstr>Arial</vt:lpstr>
      <vt:lpstr>Calibri</vt:lpstr>
      <vt:lpstr>Candara</vt:lpstr>
      <vt:lpstr>Times New Roman</vt:lpstr>
      <vt:lpstr>Verdana</vt:lpstr>
      <vt:lpstr>Wingdings</vt:lpstr>
      <vt:lpstr>89_Prezentacija_templateLV</vt:lpstr>
      <vt:lpstr>90_Prezentacija_templateLV</vt:lpstr>
      <vt:lpstr>PowerPoint Presentation</vt:lpstr>
      <vt:lpstr>Grozījumi MK not.Nr.769 – transporta pakalpojumi </vt:lpstr>
      <vt:lpstr>Grozījumi MK not.Nr.769 – apģērbu izmaksas </vt:lpstr>
      <vt:lpstr>Grozījumi MK not.Nr.769 – attiecināmas izmaksas </vt:lpstr>
      <vt:lpstr>Grozījumi MK not.Nr.769 – neattiecināmas izmaksas </vt:lpstr>
      <vt:lpstr>Grozījumi MK not.Nr.769 – neattiecināmas izmaksas II </vt:lpstr>
      <vt:lpstr>Grozījumi MK not.Nr.769 – neattiecināmas izmaksas III </vt:lpstr>
      <vt:lpstr>Grozījumi MK not.Nr.769 – maršruta lapa </vt:lpstr>
      <vt:lpstr>Grozījumi MK not.Nr.769 – iepirkuma procedūru apliecinošie dokumenti </vt:lpstr>
      <vt:lpstr>Grozījumi MK not.Nr.769 – iesniedzamie dokumenti </vt:lpstr>
      <vt:lpstr>Grozījumi MK not.Nr.769 – iesniedzamie dokumenti  II</vt:lpstr>
      <vt:lpstr>Grozījumi MK not.Nr.769 – VRG </vt:lpstr>
      <vt:lpstr>Grozījumi MK not.Nr.769 – VRG </vt:lpstr>
      <vt:lpstr>Grozījumi MK not.Nr.769 – līguma termiņš </vt:lpstr>
      <vt:lpstr>Grozījumi MK not.Nr.769 – LAD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Jūlija Travina</cp:lastModifiedBy>
  <cp:revision>366</cp:revision>
  <cp:lastPrinted>2017-01-16T14:23:33Z</cp:lastPrinted>
  <dcterms:created xsi:type="dcterms:W3CDTF">2014-11-20T14:46:47Z</dcterms:created>
  <dcterms:modified xsi:type="dcterms:W3CDTF">2017-01-17T07:23:54Z</dcterms:modified>
</cp:coreProperties>
</file>